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575" r:id="rId4"/>
  </p:sldMasterIdLst>
  <p:notesMasterIdLst>
    <p:notesMasterId r:id="rId157"/>
  </p:notesMasterIdLst>
  <p:handoutMasterIdLst>
    <p:handoutMasterId r:id="rId158"/>
  </p:handoutMasterIdLst>
  <p:sldIdLst>
    <p:sldId id="2147479775" r:id="rId5"/>
    <p:sldId id="2147479776" r:id="rId6"/>
    <p:sldId id="2147479793" r:id="rId7"/>
    <p:sldId id="2147479731" r:id="rId8"/>
    <p:sldId id="2147479899" r:id="rId9"/>
    <p:sldId id="2147479791" r:id="rId10"/>
    <p:sldId id="310" r:id="rId11"/>
    <p:sldId id="2147479792" r:id="rId12"/>
    <p:sldId id="2147479710" r:id="rId13"/>
    <p:sldId id="2147479733" r:id="rId14"/>
    <p:sldId id="2147479762" r:id="rId15"/>
    <p:sldId id="2147479769" r:id="rId16"/>
    <p:sldId id="2147479734" r:id="rId17"/>
    <p:sldId id="2147479735" r:id="rId18"/>
    <p:sldId id="2147479768" r:id="rId19"/>
    <p:sldId id="2147479752" r:id="rId20"/>
    <p:sldId id="2147479709" r:id="rId21"/>
    <p:sldId id="2147479761" r:id="rId22"/>
    <p:sldId id="2147479794" r:id="rId23"/>
    <p:sldId id="2147479706" r:id="rId24"/>
    <p:sldId id="2147479745" r:id="rId25"/>
    <p:sldId id="2147479712" r:id="rId26"/>
    <p:sldId id="2147479749" r:id="rId27"/>
    <p:sldId id="2147479795" r:id="rId28"/>
    <p:sldId id="2147479718" r:id="rId29"/>
    <p:sldId id="2147479742" r:id="rId30"/>
    <p:sldId id="2147479743" r:id="rId31"/>
    <p:sldId id="2147479855" r:id="rId32"/>
    <p:sldId id="2147479822" r:id="rId33"/>
    <p:sldId id="2147479833" r:id="rId34"/>
    <p:sldId id="2147479717" r:id="rId35"/>
    <p:sldId id="2147479730" r:id="rId36"/>
    <p:sldId id="2147479765" r:id="rId37"/>
    <p:sldId id="2147479755" r:id="rId38"/>
    <p:sldId id="2147479721" r:id="rId39"/>
    <p:sldId id="2147479830" r:id="rId40"/>
    <p:sldId id="2147479831" r:id="rId41"/>
    <p:sldId id="2147479832" r:id="rId42"/>
    <p:sldId id="2147479722" r:id="rId43"/>
    <p:sldId id="2147479746" r:id="rId44"/>
    <p:sldId id="2147479750" r:id="rId45"/>
    <p:sldId id="2147479770" r:id="rId46"/>
    <p:sldId id="2147479804" r:id="rId47"/>
    <p:sldId id="2147479723" r:id="rId48"/>
    <p:sldId id="2147479747" r:id="rId49"/>
    <p:sldId id="2147479748" r:id="rId50"/>
    <p:sldId id="2147479805" r:id="rId51"/>
    <p:sldId id="2147479751" r:id="rId52"/>
    <p:sldId id="2147479754" r:id="rId53"/>
    <p:sldId id="2147479835" r:id="rId54"/>
    <p:sldId id="2147479838" r:id="rId55"/>
    <p:sldId id="2147479836" r:id="rId56"/>
    <p:sldId id="2147479839" r:id="rId57"/>
    <p:sldId id="2147479837" r:id="rId58"/>
    <p:sldId id="2147479856" r:id="rId59"/>
    <p:sldId id="2147479823" r:id="rId60"/>
    <p:sldId id="2147479834" r:id="rId61"/>
    <p:sldId id="2147479797" r:id="rId62"/>
    <p:sldId id="2147479840" r:id="rId63"/>
    <p:sldId id="2147479798" r:id="rId64"/>
    <p:sldId id="2147479819" r:id="rId65"/>
    <p:sldId id="2147479842" r:id="rId66"/>
    <p:sldId id="2147479843" r:id="rId67"/>
    <p:sldId id="2147479841" r:id="rId68"/>
    <p:sldId id="2147479852" r:id="rId69"/>
    <p:sldId id="2147479853" r:id="rId70"/>
    <p:sldId id="2147479854" r:id="rId71"/>
    <p:sldId id="2147479871" r:id="rId72"/>
    <p:sldId id="2147479803" r:id="rId73"/>
    <p:sldId id="2147479799" r:id="rId74"/>
    <p:sldId id="2147479858" r:id="rId75"/>
    <p:sldId id="2147479859" r:id="rId76"/>
    <p:sldId id="2147479857" r:id="rId77"/>
    <p:sldId id="2147479860" r:id="rId78"/>
    <p:sldId id="2147479861" r:id="rId79"/>
    <p:sldId id="2147479870" r:id="rId80"/>
    <p:sldId id="2147479824" r:id="rId81"/>
    <p:sldId id="2147479845" r:id="rId82"/>
    <p:sldId id="2147479846" r:id="rId83"/>
    <p:sldId id="2147479847" r:id="rId84"/>
    <p:sldId id="4626" r:id="rId85"/>
    <p:sldId id="2147479848" r:id="rId86"/>
    <p:sldId id="2147479692" r:id="rId87"/>
    <p:sldId id="2147479771" r:id="rId88"/>
    <p:sldId id="2147479753" r:id="rId89"/>
    <p:sldId id="2147479849" r:id="rId90"/>
    <p:sldId id="2147479758" r:id="rId91"/>
    <p:sldId id="2147479766" r:id="rId92"/>
    <p:sldId id="2147479821" r:id="rId93"/>
    <p:sldId id="2147479757" r:id="rId94"/>
    <p:sldId id="2147479694" r:id="rId95"/>
    <p:sldId id="2147479759" r:id="rId96"/>
    <p:sldId id="2147479693" r:id="rId97"/>
    <p:sldId id="2147479850" r:id="rId98"/>
    <p:sldId id="2147479851" r:id="rId99"/>
    <p:sldId id="2147479695" r:id="rId100"/>
    <p:sldId id="2147479872" r:id="rId101"/>
    <p:sldId id="2147479825" r:id="rId102"/>
    <p:sldId id="2147479873" r:id="rId103"/>
    <p:sldId id="2147479864" r:id="rId104"/>
    <p:sldId id="2147479773" r:id="rId105"/>
    <p:sldId id="2147479772" r:id="rId106"/>
    <p:sldId id="2147479816" r:id="rId107"/>
    <p:sldId id="2147479774" r:id="rId108"/>
    <p:sldId id="2147479866" r:id="rId109"/>
    <p:sldId id="2147479865" r:id="rId110"/>
    <p:sldId id="2147479868" r:id="rId111"/>
    <p:sldId id="2147479867" r:id="rId112"/>
    <p:sldId id="2147479817" r:id="rId113"/>
    <p:sldId id="2147479818" r:id="rId114"/>
    <p:sldId id="2147479869" r:id="rId115"/>
    <p:sldId id="2147479826" r:id="rId116"/>
    <p:sldId id="2147479874" r:id="rId117"/>
    <p:sldId id="2147479878" r:id="rId118"/>
    <p:sldId id="2147479880" r:id="rId119"/>
    <p:sldId id="2147479879" r:id="rId120"/>
    <p:sldId id="2147479881" r:id="rId121"/>
    <p:sldId id="2147479814" r:id="rId122"/>
    <p:sldId id="2147479877" r:id="rId123"/>
    <p:sldId id="2147479882" r:id="rId124"/>
    <p:sldId id="2147479810" r:id="rId125"/>
    <p:sldId id="2147479811" r:id="rId126"/>
    <p:sldId id="2147479812" r:id="rId127"/>
    <p:sldId id="2147479883" r:id="rId128"/>
    <p:sldId id="2147479884" r:id="rId129"/>
    <p:sldId id="2147479827" r:id="rId130"/>
    <p:sldId id="2147479875" r:id="rId131"/>
    <p:sldId id="2147479887" r:id="rId132"/>
    <p:sldId id="2147479888" r:id="rId133"/>
    <p:sldId id="2147479891" r:id="rId134"/>
    <p:sldId id="2147479895" r:id="rId135"/>
    <p:sldId id="2147479896" r:id="rId136"/>
    <p:sldId id="2147479889" r:id="rId137"/>
    <p:sldId id="2147479898" r:id="rId138"/>
    <p:sldId id="2147479900" r:id="rId139"/>
    <p:sldId id="2147479901" r:id="rId140"/>
    <p:sldId id="2147479885" r:id="rId141"/>
    <p:sldId id="2147479890" r:id="rId142"/>
    <p:sldId id="2147479892" r:id="rId143"/>
    <p:sldId id="2147479893" r:id="rId144"/>
    <p:sldId id="2147479894" r:id="rId145"/>
    <p:sldId id="2147479886" r:id="rId146"/>
    <p:sldId id="2147479828" r:id="rId147"/>
    <p:sldId id="2147479876" r:id="rId148"/>
    <p:sldId id="2147468681" r:id="rId149"/>
    <p:sldId id="2147479829" r:id="rId150"/>
    <p:sldId id="2147479777" r:id="rId151"/>
    <p:sldId id="2147479778" r:id="rId152"/>
    <p:sldId id="2147479779" r:id="rId153"/>
    <p:sldId id="2147479780" r:id="rId154"/>
    <p:sldId id="2147479783" r:id="rId155"/>
    <p:sldId id="2147479784" r:id="rId156"/>
  </p:sldIdLst>
  <p:sldSz cx="12436475" cy="6994525"/>
  <p:notesSz cx="7010400" cy="92964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928" userDrawn="1">
          <p15:clr>
            <a:srgbClr val="A4A3A4"/>
          </p15:clr>
        </p15:guide>
        <p15:guide id="2" pos="2208" userDrawn="1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B03A45E-4172-1845-8D61-EF561BCB86F4}" name="Alon Baram" initials="AB" userId="S::alonba@microsoft.com::b43b92fa-9351-4be9-a373-8c911fa952de" providerId="AD"/>
  <p188:author id="{9C6DBCF3-876D-7F43-A59B-DA37CC69D05C}" name="Evelina Alroy-Brin" initials="" userId="S::ealroybrin@microsoft.com::47cc7a09-48a1-4a5e-8136-cdee14fe8daa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7" name="Jasper Hedegaard Bojsen" initials="JHB" lastIdx="2" clrIdx="7">
    <p:extLst>
      <p:ext uri="{19B8F6BF-5375-455C-9EA6-DF929625EA0E}">
        <p15:presenceInfo xmlns:p15="http://schemas.microsoft.com/office/powerpoint/2012/main" userId="S::jasperhb@microsoft.com::e917db92-6445-433e-ac97-2eab88ce737d" providerId="AD"/>
      </p:ext>
    </p:extLst>
  </p:cmAuthor>
  <p:cmAuthor id="1" name="Mary Feil-Jacobs" initials="MFJ" lastIdx="43" clrIdx="1"/>
  <p:cmAuthor id="8" name="Gordon Macdonald" initials="GM" lastIdx="10" clrIdx="8">
    <p:extLst>
      <p:ext uri="{19B8F6BF-5375-455C-9EA6-DF929625EA0E}">
        <p15:presenceInfo xmlns:p15="http://schemas.microsoft.com/office/powerpoint/2012/main" userId="419a06e8ae266e15" providerId="Windows Live"/>
      </p:ext>
    </p:extLst>
  </p:cmAuthor>
  <p:cmAuthor id="2" name="Monica Lueder" initials="ML" lastIdx="22" clrIdx="2"/>
  <p:cmAuthor id="3" name="Mary Feil-Jacobs" initials="MF" lastIdx="22" clrIdx="3"/>
  <p:cmAuthor id="4" name="Angela Powell" initials="AP" lastIdx="9" clrIdx="4">
    <p:extLst>
      <p:ext uri="{19B8F6BF-5375-455C-9EA6-DF929625EA0E}">
        <p15:presenceInfo xmlns:p15="http://schemas.microsoft.com/office/powerpoint/2012/main" userId="cf7d67635d593fc2" providerId="Windows Live"/>
      </p:ext>
    </p:extLst>
  </p:cmAuthor>
  <p:cmAuthor id="5" name="Andrew Cook" initials="AC" lastIdx="7" clrIdx="5">
    <p:extLst>
      <p:ext uri="{19B8F6BF-5375-455C-9EA6-DF929625EA0E}">
        <p15:presenceInfo xmlns:p15="http://schemas.microsoft.com/office/powerpoint/2012/main" userId="S-1-5-21-2127521184-1604012920-1887927527-2644137" providerId="AD"/>
      </p:ext>
    </p:extLst>
  </p:cmAuthor>
  <p:cmAuthor id="6" name="Olga Masek" initials="OM" lastIdx="13" clrIdx="6">
    <p:extLst>
      <p:ext uri="{19B8F6BF-5375-455C-9EA6-DF929625EA0E}">
        <p15:presenceInfo xmlns:p15="http://schemas.microsoft.com/office/powerpoint/2012/main" userId="S-1-5-21-2127521184-1604012920-1887927527-1660900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6633"/>
    <a:srgbClr val="FDFAF4"/>
    <a:srgbClr val="91EFD7"/>
    <a:srgbClr val="78ECD8"/>
    <a:srgbClr val="16786D"/>
    <a:srgbClr val="6C0000"/>
    <a:srgbClr val="FFCCCC"/>
    <a:srgbClr val="FFE593"/>
    <a:srgbClr val="F0F8FF"/>
    <a:srgbClr val="8A0000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457" autoAdjust="0"/>
    <p:restoredTop sz="95020" autoAdjust="0"/>
  </p:normalViewPr>
  <p:slideViewPr>
    <p:cSldViewPr snapToGrid="0">
      <p:cViewPr>
        <p:scale>
          <a:sx n="60" d="100"/>
          <a:sy n="60" d="100"/>
        </p:scale>
        <p:origin x="878" y="50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50088"/>
    </p:cViewPr>
  </p:sorter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3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63" Type="http://schemas.openxmlformats.org/officeDocument/2006/relationships/slide" Target="slides/slide59.xml"/><Relationship Id="rId84" Type="http://schemas.openxmlformats.org/officeDocument/2006/relationships/slide" Target="slides/slide80.xml"/><Relationship Id="rId138" Type="http://schemas.openxmlformats.org/officeDocument/2006/relationships/slide" Target="slides/slide134.xml"/><Relationship Id="rId159" Type="http://schemas.openxmlformats.org/officeDocument/2006/relationships/commentAuthors" Target="commentAuthors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53" Type="http://schemas.openxmlformats.org/officeDocument/2006/relationships/slide" Target="slides/slide49.xml"/><Relationship Id="rId74" Type="http://schemas.openxmlformats.org/officeDocument/2006/relationships/slide" Target="slides/slide70.xml"/><Relationship Id="rId128" Type="http://schemas.openxmlformats.org/officeDocument/2006/relationships/slide" Target="slides/slide124.xml"/><Relationship Id="rId149" Type="http://schemas.openxmlformats.org/officeDocument/2006/relationships/slide" Target="slides/slide145.xml"/><Relationship Id="rId5" Type="http://schemas.openxmlformats.org/officeDocument/2006/relationships/slide" Target="slides/slide1.xml"/><Relationship Id="rId95" Type="http://schemas.openxmlformats.org/officeDocument/2006/relationships/slide" Target="slides/slide91.xml"/><Relationship Id="rId160" Type="http://schemas.openxmlformats.org/officeDocument/2006/relationships/presProps" Target="presProps.xml"/><Relationship Id="rId22" Type="http://schemas.openxmlformats.org/officeDocument/2006/relationships/slide" Target="slides/slide18.xml"/><Relationship Id="rId43" Type="http://schemas.openxmlformats.org/officeDocument/2006/relationships/slide" Target="slides/slide39.xml"/><Relationship Id="rId64" Type="http://schemas.openxmlformats.org/officeDocument/2006/relationships/slide" Target="slides/slide60.xml"/><Relationship Id="rId118" Type="http://schemas.openxmlformats.org/officeDocument/2006/relationships/slide" Target="slides/slide114.xml"/><Relationship Id="rId139" Type="http://schemas.openxmlformats.org/officeDocument/2006/relationships/slide" Target="slides/slide135.xml"/><Relationship Id="rId85" Type="http://schemas.openxmlformats.org/officeDocument/2006/relationships/slide" Target="slides/slide81.xml"/><Relationship Id="rId150" Type="http://schemas.openxmlformats.org/officeDocument/2006/relationships/slide" Target="slides/slide146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08" Type="http://schemas.openxmlformats.org/officeDocument/2006/relationships/slide" Target="slides/slide104.xml"/><Relationship Id="rId124" Type="http://schemas.openxmlformats.org/officeDocument/2006/relationships/slide" Target="slides/slide120.xml"/><Relationship Id="rId129" Type="http://schemas.openxmlformats.org/officeDocument/2006/relationships/slide" Target="slides/slide125.xml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40" Type="http://schemas.openxmlformats.org/officeDocument/2006/relationships/slide" Target="slides/slide136.xml"/><Relationship Id="rId145" Type="http://schemas.openxmlformats.org/officeDocument/2006/relationships/slide" Target="slides/slide141.xml"/><Relationship Id="rId161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119" Type="http://schemas.openxmlformats.org/officeDocument/2006/relationships/slide" Target="slides/slide115.xml"/><Relationship Id="rId44" Type="http://schemas.openxmlformats.org/officeDocument/2006/relationships/slide" Target="slides/slide40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130" Type="http://schemas.openxmlformats.org/officeDocument/2006/relationships/slide" Target="slides/slide126.xml"/><Relationship Id="rId135" Type="http://schemas.openxmlformats.org/officeDocument/2006/relationships/slide" Target="slides/slide131.xml"/><Relationship Id="rId151" Type="http://schemas.openxmlformats.org/officeDocument/2006/relationships/slide" Target="slides/slide147.xml"/><Relationship Id="rId156" Type="http://schemas.openxmlformats.org/officeDocument/2006/relationships/slide" Target="slides/slide152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120" Type="http://schemas.openxmlformats.org/officeDocument/2006/relationships/slide" Target="slides/slide116.xml"/><Relationship Id="rId125" Type="http://schemas.openxmlformats.org/officeDocument/2006/relationships/slide" Target="slides/slide121.xml"/><Relationship Id="rId141" Type="http://schemas.openxmlformats.org/officeDocument/2006/relationships/slide" Target="slides/slide137.xml"/><Relationship Id="rId146" Type="http://schemas.openxmlformats.org/officeDocument/2006/relationships/slide" Target="slides/slide14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162" Type="http://schemas.openxmlformats.org/officeDocument/2006/relationships/theme" Target="theme/theme1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slide" Target="slides/slide111.xml"/><Relationship Id="rId131" Type="http://schemas.openxmlformats.org/officeDocument/2006/relationships/slide" Target="slides/slide127.xml"/><Relationship Id="rId136" Type="http://schemas.openxmlformats.org/officeDocument/2006/relationships/slide" Target="slides/slide132.xml"/><Relationship Id="rId157" Type="http://schemas.openxmlformats.org/officeDocument/2006/relationships/notesMaster" Target="notesMasters/notesMaster1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52" Type="http://schemas.openxmlformats.org/officeDocument/2006/relationships/slide" Target="slides/slide14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126" Type="http://schemas.openxmlformats.org/officeDocument/2006/relationships/slide" Target="slides/slide122.xml"/><Relationship Id="rId147" Type="http://schemas.openxmlformats.org/officeDocument/2006/relationships/slide" Target="slides/slide14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142" Type="http://schemas.openxmlformats.org/officeDocument/2006/relationships/slide" Target="slides/slide138.xml"/><Relationship Id="rId163" Type="http://schemas.openxmlformats.org/officeDocument/2006/relationships/tableStyles" Target="tableStyles.xml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slide" Target="slides/slide112.xml"/><Relationship Id="rId137" Type="http://schemas.openxmlformats.org/officeDocument/2006/relationships/slide" Target="slides/slide133.xml"/><Relationship Id="rId158" Type="http://schemas.openxmlformats.org/officeDocument/2006/relationships/handoutMaster" Target="handoutMasters/handout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32" Type="http://schemas.openxmlformats.org/officeDocument/2006/relationships/slide" Target="slides/slide128.xml"/><Relationship Id="rId153" Type="http://schemas.openxmlformats.org/officeDocument/2006/relationships/slide" Target="slides/slide149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27" Type="http://schemas.openxmlformats.org/officeDocument/2006/relationships/slide" Target="slides/slide12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slide" Target="slides/slide118.xml"/><Relationship Id="rId143" Type="http://schemas.openxmlformats.org/officeDocument/2006/relationships/slide" Target="slides/slide139.xml"/><Relationship Id="rId148" Type="http://schemas.openxmlformats.org/officeDocument/2006/relationships/slide" Target="slides/slide144.xml"/><Relationship Id="rId164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47" Type="http://schemas.openxmlformats.org/officeDocument/2006/relationships/slide" Target="slides/slide43.xml"/><Relationship Id="rId68" Type="http://schemas.openxmlformats.org/officeDocument/2006/relationships/slide" Target="slides/slide64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33" Type="http://schemas.openxmlformats.org/officeDocument/2006/relationships/slide" Target="slides/slide129.xml"/><Relationship Id="rId154" Type="http://schemas.openxmlformats.org/officeDocument/2006/relationships/slide" Target="slides/slide150.xml"/><Relationship Id="rId16" Type="http://schemas.openxmlformats.org/officeDocument/2006/relationships/slide" Target="slides/slide12.xml"/><Relationship Id="rId37" Type="http://schemas.openxmlformats.org/officeDocument/2006/relationships/slide" Target="slides/slide33.xml"/><Relationship Id="rId58" Type="http://schemas.openxmlformats.org/officeDocument/2006/relationships/slide" Target="slides/slide54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slide" Target="slides/slide119.xml"/><Relationship Id="rId144" Type="http://schemas.openxmlformats.org/officeDocument/2006/relationships/slide" Target="slides/slide140.xml"/><Relationship Id="rId90" Type="http://schemas.openxmlformats.org/officeDocument/2006/relationships/slide" Target="slides/slide86.xml"/><Relationship Id="rId27" Type="http://schemas.openxmlformats.org/officeDocument/2006/relationships/slide" Target="slides/slide23.xml"/><Relationship Id="rId48" Type="http://schemas.openxmlformats.org/officeDocument/2006/relationships/slide" Target="slides/slide44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34" Type="http://schemas.openxmlformats.org/officeDocument/2006/relationships/slide" Target="slides/slide130.xml"/><Relationship Id="rId80" Type="http://schemas.openxmlformats.org/officeDocument/2006/relationships/slide" Target="slides/slide76.xml"/><Relationship Id="rId155" Type="http://schemas.openxmlformats.org/officeDocument/2006/relationships/slide" Target="slides/slide15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7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r>
              <a:rPr lang="en-US">
                <a:latin typeface="Segoe UI" pitchFamily="34" charset="0"/>
              </a:rPr>
              <a:t>Power BI Dev Camp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r>
              <a:rPr lang="en-US">
                <a:latin typeface="Segoe UI" pitchFamily="34" charset="0"/>
              </a:rPr>
              <a:t>8/27/2020</a:t>
            </a: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831580"/>
            <a:ext cx="6052312" cy="361897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marL="582359" indent="0" algn="l">
              <a:defRPr sz="1200"/>
            </a:lvl1pPr>
          </a:lstStyle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CE60099-03E7-4FA1-8A7F-E6E6CFB0F855}" type="datetime8">
              <a:rPr lang="en-US" smtClean="0"/>
              <a:t>3/22/2024 9:52 AM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6040627" y="8829967"/>
            <a:ext cx="96815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8442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7820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970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 2">
    <p:bg>
      <p:bgPr>
        <a:gradFill>
          <a:gsLst>
            <a:gs pos="0">
              <a:srgbClr val="074C49"/>
            </a:gs>
            <a:gs pos="91000">
              <a:srgbClr val="177D71"/>
            </a:gs>
            <a:gs pos="57000">
              <a:srgbClr val="09524D"/>
            </a:gs>
            <a:gs pos="100000">
              <a:srgbClr val="2AAC94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1D2F9142-6251-4BB1-B90A-DAFD69D513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79478" y="5701249"/>
            <a:ext cx="9538522" cy="55399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18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800">
                <a:solidFill>
                  <a:schemeClr val="bg1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</a:p>
          <a:p>
            <a:pPr lvl="1"/>
            <a:r>
              <a:rPr lang="en-US" dirty="0"/>
              <a:t>Date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AABBF63-5EE7-4625-A83E-A114729508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0410" y="2038517"/>
            <a:ext cx="11095653" cy="1760354"/>
          </a:xfrm>
          <a:prstGeom prst="rect">
            <a:avLst/>
          </a:prstGeom>
          <a:noFill/>
        </p:spPr>
        <p:txBody>
          <a:bodyPr lIns="0" tIns="0" rIns="0" bIns="182880" anchor="ctr" anchorCtr="0"/>
          <a:lstStyle>
            <a:lvl1pPr algn="ctr">
              <a:lnSpc>
                <a:spcPts val="6400"/>
              </a:lnSpc>
              <a:spcBef>
                <a:spcPts val="1200"/>
              </a:spcBef>
              <a:defRPr sz="4800" strike="noStrike" spc="-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Microsoft 365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pic>
        <p:nvPicPr>
          <p:cNvPr id="2" name="Picture 1" descr="A picture containing screenshot, graphics, graphic design, design&#10;&#10;Description automatically generated">
            <a:extLst>
              <a:ext uri="{FF2B5EF4-FFF2-40B4-BE49-F238E27FC236}">
                <a16:creationId xmlns:a16="http://schemas.microsoft.com/office/drawing/2014/main" id="{182771A6-4EA1-1F17-35C3-3CA28FD2E8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291" y="290512"/>
            <a:ext cx="751707" cy="751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2744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A93C211-F143-4006-8107-BF13D04E1695}"/>
              </a:ext>
            </a:extLst>
          </p:cNvPr>
          <p:cNvSpPr/>
          <p:nvPr/>
        </p:nvSpPr>
        <p:spPr bwMode="auto">
          <a:xfrm>
            <a:off x="0" y="0"/>
            <a:ext cx="12436475" cy="876300"/>
          </a:xfrm>
          <a:prstGeom prst="rect">
            <a:avLst/>
          </a:prstGeom>
          <a:gradFill>
            <a:gsLst>
              <a:gs pos="699">
                <a:srgbClr val="198375"/>
              </a:gs>
              <a:gs pos="20000">
                <a:srgbClr val="074C49"/>
              </a:gs>
              <a:gs pos="100000">
                <a:srgbClr val="177D71"/>
              </a:gs>
              <a:gs pos="80000">
                <a:srgbClr val="09524D"/>
              </a:gs>
            </a:gsLst>
            <a:lin ang="5400000" scaled="1"/>
          </a:gra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1C8B02FA-354D-43D3-8580-ADA122EBA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>
            <a:lvl1pPr>
              <a:defRPr sz="3600" b="1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C77C8461-B493-4219-963C-CB09253890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81588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39725" indent="-339725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800" b="0">
                <a:solidFill>
                  <a:schemeClr val="tx1"/>
                </a:solidFill>
                <a:latin typeface="+mn-lt"/>
              </a:defRPr>
            </a:lvl1pPr>
            <a:lvl2pPr marL="744538" indent="-3492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400"/>
            </a:lvl2pPr>
            <a:lvl3pPr marL="747713" indent="0">
              <a:lnSpc>
                <a:spcPts val="2400"/>
              </a:lnSpc>
              <a:buNone/>
              <a:defRPr sz="1800" b="1">
                <a:solidFill>
                  <a:srgbClr val="002060"/>
                </a:solidFill>
                <a:latin typeface="Lucida Console" panose="020B0609040504020204" pitchFamily="49" charset="0"/>
              </a:defRPr>
            </a:lvl3pPr>
            <a:lvl4pPr marL="519113" indent="0"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931863" indent="-412750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20616C0-C864-7BE9-C4CB-755BB3FB3DC3}"/>
              </a:ext>
            </a:extLst>
          </p:cNvPr>
          <p:cNvSpPr/>
          <p:nvPr userDrawn="1"/>
        </p:nvSpPr>
        <p:spPr bwMode="auto">
          <a:xfrm>
            <a:off x="0" y="0"/>
            <a:ext cx="12436475" cy="876300"/>
          </a:xfrm>
          <a:prstGeom prst="rect">
            <a:avLst/>
          </a:prstGeom>
          <a:gradFill>
            <a:gsLst>
              <a:gs pos="699">
                <a:srgbClr val="198375"/>
              </a:gs>
              <a:gs pos="20000">
                <a:srgbClr val="074C49"/>
              </a:gs>
              <a:gs pos="100000">
                <a:srgbClr val="177D71"/>
              </a:gs>
              <a:gs pos="80000">
                <a:srgbClr val="09524D"/>
              </a:gs>
            </a:gsLst>
            <a:lin ang="5400000" scaled="1"/>
          </a:gra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263344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Small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35625A6-8780-1DA4-1824-CD835931F04A}"/>
              </a:ext>
            </a:extLst>
          </p:cNvPr>
          <p:cNvSpPr/>
          <p:nvPr/>
        </p:nvSpPr>
        <p:spPr bwMode="auto">
          <a:xfrm>
            <a:off x="0" y="0"/>
            <a:ext cx="12436475" cy="876300"/>
          </a:xfrm>
          <a:prstGeom prst="rect">
            <a:avLst/>
          </a:prstGeom>
          <a:gradFill>
            <a:gsLst>
              <a:gs pos="699">
                <a:srgbClr val="198375"/>
              </a:gs>
              <a:gs pos="20000">
                <a:srgbClr val="074C49"/>
              </a:gs>
              <a:gs pos="100000">
                <a:srgbClr val="177D71"/>
              </a:gs>
              <a:gs pos="80000">
                <a:srgbClr val="09524D"/>
              </a:gs>
            </a:gsLst>
            <a:lin ang="5400000" scaled="1"/>
          </a:gra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1C8B02FA-354D-43D3-8580-ADA122EBA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>
            <a:lvl1pPr>
              <a:defRPr sz="3600" b="1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C77C8461-B493-4219-963C-CB09253890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53888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39725" indent="-339725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400" b="0">
                <a:latin typeface="+mn-lt"/>
              </a:defRPr>
            </a:lvl1pPr>
            <a:lvl2pPr marL="744538" indent="-3492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/>
            </a:lvl2pPr>
            <a:lvl3pPr marL="747713" indent="0">
              <a:lnSpc>
                <a:spcPts val="2400"/>
              </a:lnSpc>
              <a:buNone/>
              <a:defRPr sz="1600" b="1">
                <a:solidFill>
                  <a:srgbClr val="002060"/>
                </a:solidFill>
                <a:latin typeface="Lucida Console" panose="020B0609040504020204" pitchFamily="49" charset="0"/>
              </a:defRPr>
            </a:lvl3pPr>
            <a:lvl4pPr marL="519113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931863" indent="-412750">
              <a:buNone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6EE49B8-00A2-CADE-716B-D66982B9D7BF}"/>
              </a:ext>
            </a:extLst>
          </p:cNvPr>
          <p:cNvSpPr/>
          <p:nvPr userDrawn="1"/>
        </p:nvSpPr>
        <p:spPr bwMode="auto">
          <a:xfrm>
            <a:off x="0" y="0"/>
            <a:ext cx="12436475" cy="876300"/>
          </a:xfrm>
          <a:prstGeom prst="rect">
            <a:avLst/>
          </a:prstGeom>
          <a:gradFill>
            <a:gsLst>
              <a:gs pos="699">
                <a:srgbClr val="198375"/>
              </a:gs>
              <a:gs pos="20000">
                <a:srgbClr val="074C49"/>
              </a:gs>
              <a:gs pos="100000">
                <a:srgbClr val="177D71"/>
              </a:gs>
              <a:gs pos="80000">
                <a:srgbClr val="09524D"/>
              </a:gs>
            </a:gsLst>
            <a:lin ang="5400000" scaled="1"/>
          </a:gra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352802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- N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D02E36C-0871-E1E8-C7B9-7CFB9C124C55}"/>
              </a:ext>
            </a:extLst>
          </p:cNvPr>
          <p:cNvSpPr/>
          <p:nvPr/>
        </p:nvSpPr>
        <p:spPr bwMode="auto">
          <a:xfrm>
            <a:off x="0" y="0"/>
            <a:ext cx="12436475" cy="876300"/>
          </a:xfrm>
          <a:prstGeom prst="rect">
            <a:avLst/>
          </a:prstGeom>
          <a:gradFill>
            <a:gsLst>
              <a:gs pos="699">
                <a:srgbClr val="198375"/>
              </a:gs>
              <a:gs pos="20000">
                <a:srgbClr val="074C49"/>
              </a:gs>
              <a:gs pos="100000">
                <a:srgbClr val="177D71"/>
              </a:gs>
              <a:gs pos="80000">
                <a:srgbClr val="09524D"/>
              </a:gs>
            </a:gsLst>
            <a:lin ang="5400000" scaled="1"/>
          </a:gra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1C8B02FA-354D-43D3-8580-ADA122EBA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>
            <a:lvl1pPr>
              <a:defRPr sz="3600" b="1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6813238-DA0F-4BBE-51EC-2035DA8B5424}"/>
              </a:ext>
            </a:extLst>
          </p:cNvPr>
          <p:cNvSpPr/>
          <p:nvPr userDrawn="1"/>
        </p:nvSpPr>
        <p:spPr bwMode="auto">
          <a:xfrm>
            <a:off x="0" y="0"/>
            <a:ext cx="12436475" cy="876300"/>
          </a:xfrm>
          <a:prstGeom prst="rect">
            <a:avLst/>
          </a:prstGeom>
          <a:gradFill>
            <a:gsLst>
              <a:gs pos="699">
                <a:srgbClr val="198375"/>
              </a:gs>
              <a:gs pos="20000">
                <a:srgbClr val="074C49"/>
              </a:gs>
              <a:gs pos="100000">
                <a:srgbClr val="177D71"/>
              </a:gs>
              <a:gs pos="80000">
                <a:srgbClr val="09524D"/>
              </a:gs>
            </a:gsLst>
            <a:lin ang="5400000" scaled="1"/>
          </a:gra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18341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B458F08C-E145-410B-B71F-F971408D4FA6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49"/>
          <a:stretch/>
        </p:blipFill>
        <p:spPr>
          <a:xfrm>
            <a:off x="12539569" y="0"/>
            <a:ext cx="682920" cy="6994525"/>
          </a:xfrm>
          <a:prstGeom prst="rect">
            <a:avLst/>
          </a:prstGeom>
        </p:spPr>
      </p:pic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B656FDB8-E599-4E21-8C4B-B6B18B8B4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61EEDDA4-2C6D-4AEE-A2CD-B6768DE3C1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2168" y="1238477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2" name="Picture 1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EE0086A9-5858-E088-46B4-D7C3888361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49"/>
          <a:stretch/>
        </p:blipFill>
        <p:spPr>
          <a:xfrm>
            <a:off x="12539569" y="0"/>
            <a:ext cx="682920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887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76" r:id="rId1"/>
    <p:sldLayoutId id="2147484577" r:id="rId2"/>
    <p:sldLayoutId id="2147484578" r:id="rId3"/>
    <p:sldLayoutId id="2147484579" r:id="rId4"/>
  </p:sldLayoutIdLst>
  <p:transition>
    <p:fade/>
  </p:transition>
  <p:hf sldNum="0" hdr="0" dt="0"/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28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400" kern="1200" spc="-50" baseline="0">
          <a:solidFill>
            <a:schemeClr val="tx1"/>
          </a:solidFill>
          <a:latin typeface="+mj-lt"/>
          <a:ea typeface="+mn-ea"/>
          <a:cs typeface="+mn-cs"/>
        </a:defRPr>
      </a:lvl1pPr>
      <a:lvl2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800" kern="1200" spc="0" baseline="0">
          <a:solidFill>
            <a:schemeClr val="tx2"/>
          </a:solidFill>
          <a:latin typeface="+mj-lt"/>
          <a:ea typeface="+mn-ea"/>
          <a:cs typeface="+mn-cs"/>
        </a:defRPr>
      </a:lvl3pPr>
      <a:lvl4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8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200" b="1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331854" indent="0" algn="l" defTabSz="932742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32742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 typeface="Arial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55" pos="1349">
          <p15:clr>
            <a:srgbClr val="C35EA4"/>
          </p15:clr>
        </p15:guide>
        <p15:guide id="56" pos="1528">
          <p15:clr>
            <a:srgbClr val="C35EA4"/>
          </p15:clr>
        </p15:guide>
        <p15:guide id="57" pos="2621">
          <p15:clr>
            <a:srgbClr val="C35EA4"/>
          </p15:clr>
        </p15:guide>
        <p15:guide id="58" pos="2765">
          <p15:clr>
            <a:srgbClr val="C35EA4"/>
          </p15:clr>
        </p15:guide>
        <p15:guide id="59" pos="3854">
          <p15:clr>
            <a:srgbClr val="C35EA4"/>
          </p15:clr>
        </p15:guide>
        <p15:guide id="60" pos="4003">
          <p15:clr>
            <a:srgbClr val="C35EA4"/>
          </p15:clr>
        </p15:guide>
        <p15:guide id="61" pos="5083">
          <p15:clr>
            <a:srgbClr val="C35EA4"/>
          </p15:clr>
        </p15:guide>
        <p15:guide id="62" pos="5230">
          <p15:clr>
            <a:srgbClr val="C35EA4"/>
          </p15:clr>
        </p15:guide>
        <p15:guide id="63" pos="6323">
          <p15:clr>
            <a:srgbClr val="C35EA4"/>
          </p15:clr>
        </p15:guide>
        <p15:guide id="64" pos="6469">
          <p15:clr>
            <a:srgbClr val="C35EA4"/>
          </p15:clr>
        </p15:guide>
        <p15:guide id="65" pos="293">
          <p15:clr>
            <a:srgbClr val="F26B43"/>
          </p15:clr>
        </p15:guide>
        <p15:guide id="66" pos="7565">
          <p15:clr>
            <a:srgbClr val="F26B43"/>
          </p15:clr>
        </p15:guide>
        <p15:guide id="67" orient="horz" pos="751">
          <p15:clr>
            <a:srgbClr val="5ACBF0"/>
          </p15:clr>
        </p15:guide>
        <p15:guide id="68" orient="horz" pos="1387">
          <p15:clr>
            <a:srgbClr val="5ACBF0"/>
          </p15:clr>
        </p15:guide>
        <p15:guide id="69" orient="horz" pos="605">
          <p15:clr>
            <a:srgbClr val="5ACBF0"/>
          </p15:clr>
        </p15:guide>
        <p15:guide id="70" orient="horz" pos="1514">
          <p15:clr>
            <a:srgbClr val="5ACBF0"/>
          </p15:clr>
        </p15:guide>
        <p15:guide id="71" orient="horz" pos="2130">
          <p15:clr>
            <a:srgbClr val="5ACBF0"/>
          </p15:clr>
        </p15:guide>
        <p15:guide id="72" orient="horz" pos="2299">
          <p15:clr>
            <a:srgbClr val="5ACBF0"/>
          </p15:clr>
        </p15:guide>
        <p15:guide id="73" orient="horz" pos="283">
          <p15:clr>
            <a:srgbClr val="F26B43"/>
          </p15:clr>
        </p15:guide>
        <p15:guide id="74" orient="horz" pos="4120">
          <p15:clr>
            <a:srgbClr val="F26B43"/>
          </p15:clr>
        </p15:guide>
        <p15:guide id="75" orient="horz" pos="2891">
          <p15:clr>
            <a:srgbClr val="5ACBF0"/>
          </p15:clr>
        </p15:guide>
        <p15:guide id="76" orient="horz" pos="3019">
          <p15:clr>
            <a:srgbClr val="5ACBF0"/>
          </p15:clr>
        </p15:guide>
        <p15:guide id="77" orient="horz" pos="3643">
          <p15:clr>
            <a:srgbClr val="5ACBF0"/>
          </p15:clr>
        </p15:guide>
        <p15:guide id="78" orient="horz" pos="3763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learn.microsoft.com/rest/api/fabric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4.xml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3" Type="http://schemas.openxmlformats.org/officeDocument/2006/relationships/image" Target="../media/image144.png"/><Relationship Id="rId7" Type="http://schemas.openxmlformats.org/officeDocument/2006/relationships/image" Target="../media/image13.sv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image" Target="../media/image133.png"/><Relationship Id="rId4" Type="http://schemas.openxmlformats.org/officeDocument/2006/relationships/image" Target="../media/image145.png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3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3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7.png"/><Relationship Id="rId4" Type="http://schemas.openxmlformats.org/officeDocument/2006/relationships/image" Target="../media/image156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0.png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azure/storage/blobs/data-lake-storage-directory-file-acl-dotnet?tabs=azure-ad" TargetMode="External"/><Relationship Id="rId2" Type="http://schemas.openxmlformats.org/officeDocument/2006/relationships/hyperlink" Target="https://learn.microsoft.com/en-us/rest/api/storageservices/data-lake-storage-gen2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1.png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3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9.png"/><Relationship Id="rId3" Type="http://schemas.openxmlformats.org/officeDocument/2006/relationships/image" Target="../media/image164.png"/><Relationship Id="rId7" Type="http://schemas.openxmlformats.org/officeDocument/2006/relationships/image" Target="../media/image168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7.png"/><Relationship Id="rId5" Type="http://schemas.openxmlformats.org/officeDocument/2006/relationships/image" Target="../media/image166.png"/><Relationship Id="rId4" Type="http://schemas.openxmlformats.org/officeDocument/2006/relationships/image" Target="../media/image165.png"/><Relationship Id="rId9" Type="http://schemas.openxmlformats.org/officeDocument/2006/relationships/image" Target="../media/image170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sv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3.png"/><Relationship Id="rId4" Type="http://schemas.openxmlformats.org/officeDocument/2006/relationships/image" Target="../media/image145.png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2.png"/><Relationship Id="rId3" Type="http://schemas.openxmlformats.org/officeDocument/2006/relationships/image" Target="../media/image144.png"/><Relationship Id="rId7" Type="http://schemas.openxmlformats.org/officeDocument/2006/relationships/image" Target="../media/image171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github.com/PowerBiDevCamp/FabConWorkshop2024" TargetMode="External"/><Relationship Id="rId1" Type="http://schemas.openxmlformats.org/officeDocument/2006/relationships/slideLayout" Target="../slideLayouts/slideLayout3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3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3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4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4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3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9.png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9.png"/><Relationship Id="rId3" Type="http://schemas.openxmlformats.org/officeDocument/2006/relationships/image" Target="../media/image184.png"/><Relationship Id="rId7" Type="http://schemas.openxmlformats.org/officeDocument/2006/relationships/image" Target="../media/image188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7.png"/><Relationship Id="rId5" Type="http://schemas.openxmlformats.org/officeDocument/2006/relationships/image" Target="../media/image186.png"/><Relationship Id="rId4" Type="http://schemas.openxmlformats.org/officeDocument/2006/relationships/image" Target="../media/image185.png"/><Relationship Id="rId9" Type="http://schemas.openxmlformats.org/officeDocument/2006/relationships/image" Target="../media/image190.png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4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3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3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3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3.xml"/></Relationships>
</file>

<file path=ppt/slides/_rels/slide1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1.png"/><Relationship Id="rId3" Type="http://schemas.openxmlformats.org/officeDocument/2006/relationships/image" Target="../media/image144.png"/><Relationship Id="rId7" Type="http://schemas.openxmlformats.org/officeDocument/2006/relationships/image" Target="../media/image171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33.pn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8.png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33.png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13" Type="http://schemas.openxmlformats.org/officeDocument/2006/relationships/image" Target="../media/image209.wmf"/><Relationship Id="rId3" Type="http://schemas.openxmlformats.org/officeDocument/2006/relationships/image" Target="../media/image204.svg"/><Relationship Id="rId7" Type="http://schemas.openxmlformats.org/officeDocument/2006/relationships/image" Target="../media/image206.wmf"/><Relationship Id="rId12" Type="http://schemas.openxmlformats.org/officeDocument/2006/relationships/oleObject" Target="../embeddings/oleObject5.bin"/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2.bin"/><Relationship Id="rId11" Type="http://schemas.openxmlformats.org/officeDocument/2006/relationships/image" Target="../media/image208.wmf"/><Relationship Id="rId5" Type="http://schemas.openxmlformats.org/officeDocument/2006/relationships/image" Target="../media/image205.wmf"/><Relationship Id="rId15" Type="http://schemas.openxmlformats.org/officeDocument/2006/relationships/image" Target="../media/image211.svg"/><Relationship Id="rId10" Type="http://schemas.openxmlformats.org/officeDocument/2006/relationships/oleObject" Target="../embeddings/oleObject4.bin"/><Relationship Id="rId4" Type="http://schemas.openxmlformats.org/officeDocument/2006/relationships/oleObject" Target="../embeddings/oleObject1.bin"/><Relationship Id="rId9" Type="http://schemas.openxmlformats.org/officeDocument/2006/relationships/image" Target="../media/image207.wmf"/><Relationship Id="rId14" Type="http://schemas.openxmlformats.org/officeDocument/2006/relationships/image" Target="../media/image210.png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4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4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learn.microsoft.com/en-us/javascript/api/overview/msal-overview" TargetMode="External"/><Relationship Id="rId3" Type="http://schemas.openxmlformats.org/officeDocument/2006/relationships/hyperlink" Target="https://learn.microsoft.com/en-us/entra/msal/dotnet/" TargetMode="External"/><Relationship Id="rId7" Type="http://schemas.openxmlformats.org/officeDocument/2006/relationships/hyperlink" Target="https://learn.microsoft.com/en-us/entra/msal/java/" TargetMode="External"/><Relationship Id="rId2" Type="http://schemas.openxmlformats.org/officeDocument/2006/relationships/hyperlink" Target="https://learn.microsoft.com/en-us/entra/identity-platform/msal-overview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github.com/AzureAD/microsoft-authentication-library-for-objc/tree/dev/docs" TargetMode="External"/><Relationship Id="rId11" Type="http://schemas.openxmlformats.org/officeDocument/2006/relationships/hyperlink" Target="https://learn.microsoft.com/en-us/javascript/api/%40azure/msal-react/" TargetMode="External"/><Relationship Id="rId5" Type="http://schemas.openxmlformats.org/officeDocument/2006/relationships/hyperlink" Target="https://learn.microsoft.com/en-us/javascript/api/@azure/msal-angular/" TargetMode="External"/><Relationship Id="rId10" Type="http://schemas.openxmlformats.org/officeDocument/2006/relationships/hyperlink" Target="https://learn.microsoft.com/en-us/entra/msal/python/" TargetMode="External"/><Relationship Id="rId4" Type="http://schemas.openxmlformats.org/officeDocument/2006/relationships/hyperlink" Target="https://github.com/AzureAD/microsoft-authentication-library-for-android/tree/dev/docs" TargetMode="External"/><Relationship Id="rId9" Type="http://schemas.openxmlformats.org/officeDocument/2006/relationships/hyperlink" Target="https://learn.microsoft.com/en-us/javascript/api/%40azure/msal-node/" TargetMode="Externa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4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4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entra.microsoft.com/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github.com/PowerBiDevCamp/FabConWorkshop2024" TargetMode="Externa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7" Type="http://schemas.openxmlformats.org/officeDocument/2006/relationships/image" Target="../media/image8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5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5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hyperlink" Target="https://learn.microsoft.com/en-us/rest/api/azure/devops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1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analysis-services/tmdl/tmdl-overview?view=asallproducts-allversions" TargetMode="External"/><Relationship Id="rId2" Type="http://schemas.openxmlformats.org/officeDocument/2006/relationships/hyperlink" Target="https://learn.microsoft.com/en-us/analysis-services/tmdl/tmdl-how-to?view=asallproducts-allversions" TargetMode="Externa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svg"/><Relationship Id="rId7" Type="http://schemas.openxmlformats.org/officeDocument/2006/relationships/image" Target="../media/image11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11" Type="http://schemas.openxmlformats.org/officeDocument/2006/relationships/image" Target="../media/image15.svg"/><Relationship Id="rId5" Type="http://schemas.openxmlformats.org/officeDocument/2006/relationships/image" Target="../media/image9.sv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sv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svg"/><Relationship Id="rId3" Type="http://schemas.openxmlformats.org/officeDocument/2006/relationships/image" Target="../media/image110.svg"/><Relationship Id="rId7" Type="http://schemas.openxmlformats.org/officeDocument/2006/relationships/image" Target="../media/image112.png"/><Relationship Id="rId12" Type="http://schemas.openxmlformats.org/officeDocument/2006/relationships/image" Target="../media/image117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1.png"/><Relationship Id="rId11" Type="http://schemas.openxmlformats.org/officeDocument/2006/relationships/image" Target="../media/image116.png"/><Relationship Id="rId5" Type="http://schemas.openxmlformats.org/officeDocument/2006/relationships/image" Target="../media/image9.svg"/><Relationship Id="rId10" Type="http://schemas.openxmlformats.org/officeDocument/2006/relationships/image" Target="../media/image115.svg"/><Relationship Id="rId4" Type="http://schemas.openxmlformats.org/officeDocument/2006/relationships/image" Target="../media/image8.png"/><Relationship Id="rId9" Type="http://schemas.openxmlformats.org/officeDocument/2006/relationships/image" Target="../media/image114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2.pn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8.pn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sv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7.png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7" Type="http://schemas.openxmlformats.org/officeDocument/2006/relationships/image" Target="../media/image110.sv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svg"/><Relationship Id="rId3" Type="http://schemas.openxmlformats.org/officeDocument/2006/relationships/image" Target="../media/image117.png"/><Relationship Id="rId7" Type="http://schemas.openxmlformats.org/officeDocument/2006/relationships/image" Target="../media/image109.png"/><Relationship Id="rId12" Type="http://schemas.openxmlformats.org/officeDocument/2006/relationships/image" Target="../media/image13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svg"/><Relationship Id="rId11" Type="http://schemas.openxmlformats.org/officeDocument/2006/relationships/image" Target="../media/image12.pn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133.png"/><Relationship Id="rId9" Type="http://schemas.openxmlformats.org/officeDocument/2006/relationships/image" Target="../media/image14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0.png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DFA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BE7D9F-11B8-E809-1F28-EE12E5B06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close-up of a logo&#10;&#10;Description automatically generated">
            <a:extLst>
              <a:ext uri="{FF2B5EF4-FFF2-40B4-BE49-F238E27FC236}">
                <a16:creationId xmlns:a16="http://schemas.microsoft.com/office/drawing/2014/main" id="{7586415A-745A-EE47-D985-7AAFF48D2D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2436476" cy="6995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35860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228F9-310A-605F-0163-FD8DC8E01A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RTFM! = Read The Fabric Documentation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92411D-DC5D-9D57-D949-03520476D37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754053"/>
          </a:xfrm>
        </p:spPr>
        <p:txBody>
          <a:bodyPr/>
          <a:lstStyle/>
          <a:p>
            <a:r>
              <a:rPr lang="en-US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Fabric REST APIs </a:t>
            </a:r>
            <a:r>
              <a:rPr lang="en-US" dirty="0"/>
              <a:t>documentation available online is essential developer resource</a:t>
            </a:r>
          </a:p>
          <a:p>
            <a:pPr lvl="1"/>
            <a:r>
              <a:rPr lang="en-US" b="1" dirty="0">
                <a:hlinkClick r:id="rId2"/>
              </a:rPr>
              <a:t>https://learn.microsoft.com/rest/api/fabric</a:t>
            </a:r>
            <a:r>
              <a:rPr lang="en-US" b="1" dirty="0"/>
              <a:t> 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3035263-6A46-BD7C-8FA1-DFE499F59F9C}"/>
              </a:ext>
            </a:extLst>
          </p:cNvPr>
          <p:cNvGrpSpPr/>
          <p:nvPr/>
        </p:nvGrpSpPr>
        <p:grpSpPr>
          <a:xfrm>
            <a:off x="1262577" y="2174666"/>
            <a:ext cx="7043595" cy="4520029"/>
            <a:chOff x="2495031" y="2391133"/>
            <a:chExt cx="5260773" cy="337595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512644A-1B0A-F95A-ECD8-53B34B257A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12024"/>
            <a:stretch/>
          </p:blipFill>
          <p:spPr>
            <a:xfrm>
              <a:off x="2495031" y="2391133"/>
              <a:ext cx="2393456" cy="337595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EFC12E4-3261-B62F-021D-C1618CE53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88487" y="2391133"/>
              <a:ext cx="2867317" cy="337595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2700128701"/>
      </p:ext>
    </p:extLst>
  </p:cSld>
  <p:clrMapOvr>
    <a:masterClrMapping/>
  </p:clrMapOvr>
  <p:transition>
    <p:fade/>
  </p:transition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189DD3-03D1-9F74-214F-EC5D08C6C8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Fabric Data Warehouse Fundamentals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27E370-4888-74EE-0059-6605DEB62EE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909036"/>
          </a:xfrm>
        </p:spPr>
        <p:txBody>
          <a:bodyPr/>
          <a:lstStyle/>
          <a:p>
            <a:r>
              <a:rPr lang="en-US" dirty="0"/>
              <a:t>What are the similarities between a Lakehouse and a Warehouse</a:t>
            </a:r>
          </a:p>
          <a:p>
            <a:pPr lvl="1"/>
            <a:r>
              <a:rPr lang="en-US" dirty="0"/>
              <a:t>They expose delta tables (structured data) to consumers through a SQL endpoint</a:t>
            </a:r>
          </a:p>
          <a:p>
            <a:pPr lvl="1"/>
            <a:r>
              <a:rPr lang="en-US" dirty="0"/>
              <a:t>Their SQL endpoint can serve as datasource for a DirectLake semantic model</a:t>
            </a:r>
          </a:p>
          <a:p>
            <a:pPr>
              <a:spcBef>
                <a:spcPts val="1800"/>
              </a:spcBef>
            </a:pPr>
            <a:r>
              <a:rPr lang="en-US" dirty="0"/>
              <a:t>What's the advantage of a Lakehouse over a Warehouse?</a:t>
            </a:r>
          </a:p>
          <a:p>
            <a:pPr lvl="1"/>
            <a:r>
              <a:rPr lang="en-US" dirty="0"/>
              <a:t>Lakehouse has 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Files</a:t>
            </a:r>
            <a:r>
              <a:rPr lang="en-US" dirty="0"/>
              <a:t> section to store unstructured data</a:t>
            </a:r>
          </a:p>
          <a:p>
            <a:pPr lvl="1"/>
            <a:r>
              <a:rPr lang="en-US" dirty="0"/>
              <a:t>Lakehouse storage accessible to Notebooks and Spark Job Definitions that use Spark APIs</a:t>
            </a:r>
          </a:p>
          <a:p>
            <a:pPr lvl="1"/>
            <a:r>
              <a:rPr lang="en-US" dirty="0"/>
              <a:t>Lakehouse provides a platform to run heavily-computational processes for machine learning and AI</a:t>
            </a:r>
          </a:p>
          <a:p>
            <a:pPr>
              <a:spcBef>
                <a:spcPts val="1800"/>
              </a:spcBef>
            </a:pPr>
            <a:r>
              <a:rPr lang="en-US" dirty="0"/>
              <a:t>What's the advantage of a Warehouse over a Lakehouse ?</a:t>
            </a:r>
          </a:p>
          <a:p>
            <a:pPr lvl="1"/>
            <a:r>
              <a:rPr lang="en-US" dirty="0"/>
              <a:t>Warehouse has SQL endpoint that is read-write</a:t>
            </a:r>
          </a:p>
          <a:p>
            <a:pPr lvl="1"/>
            <a:r>
              <a:rPr lang="en-US" dirty="0"/>
              <a:t>Creating tables and adding rows to warehouse accomplished by executing SQL statements</a:t>
            </a:r>
          </a:p>
          <a:p>
            <a:pPr lvl="1"/>
            <a:r>
              <a:rPr lang="en-US" dirty="0"/>
              <a:t>Warehouse provides transactional operations while lakehouse does not</a:t>
            </a:r>
          </a:p>
          <a:p>
            <a:pPr lvl="1"/>
            <a:r>
              <a:rPr lang="en-US" dirty="0"/>
              <a:t>Warehouse serves as a SQL MPP Engine (massively parallel processing engine)</a:t>
            </a:r>
          </a:p>
        </p:txBody>
      </p:sp>
    </p:spTree>
    <p:extLst>
      <p:ext uri="{BB962C8B-B14F-4D97-AF65-F5344CB8AC3E}">
        <p14:creationId xmlns:p14="http://schemas.microsoft.com/office/powerpoint/2010/main" val="112433569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35398-94F2-FD09-3C18-D84E4DAB1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Provisioning Flow for Building Out Data Warehouse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8646FA-74FC-A933-3A79-1DF7B213F0F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5339923"/>
          </a:xfrm>
        </p:spPr>
        <p:txBody>
          <a:bodyPr/>
          <a:lstStyle/>
          <a:p>
            <a:r>
              <a:rPr lang="en-US" dirty="0"/>
              <a:t>Steps in provisioning a data warehouse</a:t>
            </a:r>
          </a:p>
          <a:p>
            <a:pPr marL="852488" lvl="1" indent="-457200">
              <a:buFont typeface="+mj-lt"/>
              <a:buAutoNum type="arabicPeriod"/>
            </a:pPr>
            <a:r>
              <a:rPr lang="en-US" dirty="0"/>
              <a:t>Create workspace associated with premium capacity</a:t>
            </a:r>
          </a:p>
          <a:p>
            <a:pPr marL="852488" lvl="1" indent="-457200">
              <a:buFont typeface="+mj-lt"/>
              <a:buAutoNum type="arabicPeriod"/>
            </a:pPr>
            <a:r>
              <a:rPr lang="en-US" dirty="0"/>
              <a:t>Create lakehouse name </a:t>
            </a: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staging</a:t>
            </a:r>
            <a:endParaRPr lang="en-US" b="1" dirty="0">
              <a:solidFill>
                <a:schemeClr val="accent3">
                  <a:lumMod val="75000"/>
                </a:schemeClr>
              </a:solidFill>
            </a:endParaRPr>
          </a:p>
          <a:p>
            <a:pPr marL="852488" lvl="1" indent="-457200">
              <a:buFont typeface="+mj-lt"/>
              <a:buAutoNum type="arabicPeriod"/>
            </a:pPr>
            <a:r>
              <a:rPr lang="en-US" dirty="0"/>
              <a:t>Create and run notebook to create &amp; populate tables in </a:t>
            </a: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staging</a:t>
            </a:r>
            <a:r>
              <a:rPr lang="en-US" dirty="0"/>
              <a:t> lakehouse</a:t>
            </a:r>
          </a:p>
          <a:p>
            <a:pPr marL="852488" lvl="1" indent="-457200">
              <a:buFont typeface="+mj-lt"/>
              <a:buAutoNum type="arabicPeriod"/>
            </a:pPr>
            <a:r>
              <a:rPr lang="en-US" dirty="0"/>
              <a:t>Create data warehouse named </a:t>
            </a: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sales</a:t>
            </a:r>
            <a:endParaRPr lang="en-US" b="1" dirty="0">
              <a:solidFill>
                <a:schemeClr val="accent3">
                  <a:lumMod val="75000"/>
                </a:schemeClr>
              </a:solidFill>
            </a:endParaRPr>
          </a:p>
          <a:p>
            <a:pPr marL="852488" lvl="1" indent="-457200">
              <a:buFont typeface="+mj-lt"/>
              <a:buAutoNum type="arabicPeriod"/>
            </a:pPr>
            <a:r>
              <a:rPr lang="en-US" dirty="0"/>
              <a:t>Connect to SQL endpoint of data warehouse using </a:t>
            </a: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Microsoft.Data.SqlClient</a:t>
            </a:r>
            <a:endParaRPr lang="en-US" b="1" dirty="0">
              <a:solidFill>
                <a:schemeClr val="accent3">
                  <a:lumMod val="75000"/>
                </a:schemeClr>
              </a:solidFill>
            </a:endParaRPr>
          </a:p>
          <a:p>
            <a:pPr marL="852488" lvl="1" indent="-457200">
              <a:buFont typeface="+mj-lt"/>
              <a:buAutoNum type="arabicPeriod"/>
            </a:pPr>
            <a:r>
              <a:rPr lang="en-US" dirty="0"/>
              <a:t>Execute SQL statements to create stored procedures in warehouse</a:t>
            </a:r>
          </a:p>
          <a:p>
            <a:pPr marL="852488" lvl="1" indent="-457200">
              <a:buFont typeface="+mj-lt"/>
              <a:buAutoNum type="arabicPeriod"/>
            </a:pPr>
            <a:r>
              <a:rPr lang="en-US" dirty="0"/>
              <a:t>Execute stored procedure to create a set of tables in warehouse</a:t>
            </a:r>
          </a:p>
          <a:p>
            <a:pPr marL="852488" lvl="1" indent="-457200">
              <a:buFont typeface="+mj-lt"/>
              <a:buAutoNum type="arabicPeriod"/>
            </a:pPr>
            <a:r>
              <a:rPr lang="en-US" dirty="0"/>
              <a:t>Execute stored procedures to populate each of the tables</a:t>
            </a:r>
          </a:p>
          <a:p>
            <a:pPr marL="852488" lvl="1" indent="-457200">
              <a:buFont typeface="+mj-lt"/>
              <a:buAutoNum type="arabicPeriod"/>
            </a:pPr>
            <a:r>
              <a:rPr lang="en-US" dirty="0"/>
              <a:t>Create semantic model on top of warehouse tables</a:t>
            </a:r>
          </a:p>
          <a:p>
            <a:pPr marL="852488" lvl="1" indent="-457200">
              <a:buFont typeface="+mj-lt"/>
              <a:buAutoNum type="arabicPeriod"/>
            </a:pPr>
            <a:r>
              <a:rPr lang="en-US" dirty="0"/>
              <a:t>Create report which is bound to semantic model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038799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70133F-3523-AF02-62E6-8FDAA2D264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Demo5–</a:t>
            </a:r>
            <a:r>
              <a:rPr lang="en-US" dirty="0" err="1"/>
              <a:t>CreateWarehouse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2BE5B5-7CAE-7D87-3A65-78C872F47F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0853" y="1088534"/>
            <a:ext cx="7007029" cy="50664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19B2804-DC18-0548-225A-8AF29B650A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532" y="1088534"/>
            <a:ext cx="3514563" cy="3227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878727"/>
      </p:ext>
    </p:extLst>
  </p:cSld>
  <p:clrMapOvr>
    <a:masterClrMapping/>
  </p:clrMapOvr>
  <p:transition>
    <p:fade/>
  </p:transition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3E954-FB3B-70BF-7CF5-BA338D55F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Demo5 – </a:t>
            </a:r>
            <a:r>
              <a:rPr lang="en-US" dirty="0" err="1"/>
              <a:t>CreateWarehouse</a:t>
            </a:r>
            <a:r>
              <a:rPr lang="en-US" dirty="0"/>
              <a:t> Provisioning Flow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154AAF2-5079-A3CD-9944-CAB34A28E84C}"/>
              </a:ext>
            </a:extLst>
          </p:cNvPr>
          <p:cNvSpPr/>
          <p:nvPr/>
        </p:nvSpPr>
        <p:spPr>
          <a:xfrm>
            <a:off x="3365498" y="1191250"/>
            <a:ext cx="7688868" cy="5518198"/>
          </a:xfrm>
          <a:prstGeom prst="rect">
            <a:avLst/>
          </a:prstGeom>
          <a:solidFill>
            <a:srgbClr val="EFF4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0" tIns="73152" bIns="91440" rtlCol="0" anchor="b"/>
          <a:lstStyle/>
          <a:p>
            <a:r>
              <a:rPr lang="en-US" sz="1100" b="1" dirty="0">
                <a:solidFill>
                  <a:schemeClr val="bg2">
                    <a:lumMod val="65000"/>
                  </a:schemeClr>
                </a:solidFill>
              </a:rPr>
              <a:t>Customer Tenant Workspace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D366254-0659-042B-5145-43461152BF9A}"/>
              </a:ext>
            </a:extLst>
          </p:cNvPr>
          <p:cNvSpPr/>
          <p:nvPr/>
        </p:nvSpPr>
        <p:spPr bwMode="auto">
          <a:xfrm>
            <a:off x="4174499" y="3053533"/>
            <a:ext cx="2346438" cy="319950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82296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Lakehouse - Staging</a:t>
            </a:r>
            <a:endParaRPr lang="en-US" sz="1100" dirty="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5949212-C497-0DFC-335F-1C2CE6D94DAB}"/>
              </a:ext>
            </a:extLst>
          </p:cNvPr>
          <p:cNvSpPr/>
          <p:nvPr/>
        </p:nvSpPr>
        <p:spPr>
          <a:xfrm>
            <a:off x="805937" y="1191250"/>
            <a:ext cx="1521961" cy="5518197"/>
          </a:xfrm>
          <a:prstGeom prst="rect">
            <a:avLst/>
          </a:prstGeom>
          <a:solidFill>
            <a:srgbClr val="EFF4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Custom ISV Application</a:t>
            </a:r>
            <a:endParaRPr lang="en-US" sz="900" b="1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9E75952-993F-4F7E-428A-EE4AB0CE05B5}"/>
              </a:ext>
            </a:extLst>
          </p:cNvPr>
          <p:cNvSpPr/>
          <p:nvPr/>
        </p:nvSpPr>
        <p:spPr bwMode="auto">
          <a:xfrm>
            <a:off x="4174499" y="1280792"/>
            <a:ext cx="2346438" cy="17116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82296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Warehouse - Sales</a:t>
            </a:r>
            <a:endParaRPr lang="en-US" sz="1100" dirty="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A5EBCCE-4702-A49C-7182-097D3C12EFBC}"/>
              </a:ext>
            </a:extLst>
          </p:cNvPr>
          <p:cNvGrpSpPr/>
          <p:nvPr/>
        </p:nvGrpSpPr>
        <p:grpSpPr>
          <a:xfrm>
            <a:off x="2409535" y="3412242"/>
            <a:ext cx="3923924" cy="1282543"/>
            <a:chOff x="2409141" y="3611959"/>
            <a:chExt cx="3923924" cy="1282543"/>
          </a:xfrm>
        </p:grpSpPr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16D8200C-F641-94C0-23D0-1744B19CACF9}"/>
                </a:ext>
              </a:extLst>
            </p:cNvPr>
            <p:cNvSpPr/>
            <p:nvPr/>
          </p:nvSpPr>
          <p:spPr bwMode="auto">
            <a:xfrm>
              <a:off x="2409141" y="3997662"/>
              <a:ext cx="2106553" cy="448836"/>
            </a:xfrm>
            <a:prstGeom prst="rightArrow">
              <a:avLst>
                <a:gd name="adj1" fmla="val 76034"/>
                <a:gd name="adj2" fmla="val 50000"/>
              </a:avLst>
            </a:prstGeom>
            <a:solidFill>
              <a:srgbClr val="8A0000"/>
            </a:solidFill>
            <a:ln w="19050">
              <a:solidFill>
                <a:srgbClr val="8A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432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rPr>
                <a:t>Run Python Notebook</a:t>
              </a: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7B787632-C401-AD06-A6CC-7BDE839E83E7}"/>
                </a:ext>
              </a:extLst>
            </p:cNvPr>
            <p:cNvGrpSpPr/>
            <p:nvPr/>
          </p:nvGrpSpPr>
          <p:grpSpPr>
            <a:xfrm>
              <a:off x="4538576" y="3611959"/>
              <a:ext cx="1794489" cy="1282543"/>
              <a:chOff x="4538576" y="3611959"/>
              <a:chExt cx="1794489" cy="1282543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9E641F4B-1784-2DD7-BE9C-7B4AC44F9CD4}"/>
                  </a:ext>
                </a:extLst>
              </p:cNvPr>
              <p:cNvSpPr/>
              <p:nvPr/>
            </p:nvSpPr>
            <p:spPr bwMode="auto">
              <a:xfrm rot="16200000">
                <a:off x="4794549" y="3355986"/>
                <a:ext cx="1282543" cy="1794489"/>
              </a:xfrm>
              <a:prstGeom prst="rect">
                <a:avLst/>
              </a:prstGeom>
              <a:solidFill>
                <a:schemeClr val="bg1">
                  <a:lumMod val="75000"/>
                  <a:alpha val="50196"/>
                </a:schemeClr>
              </a:solidFill>
              <a:ln w="3175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Silver layer</a:t>
                </a:r>
              </a:p>
            </p:txBody>
          </p:sp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6E6433A4-CF2A-B055-F36C-6F67B9EFAA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620213" y="3672218"/>
                <a:ext cx="1363083" cy="1189192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</p:grp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6334321-D88A-7FF0-E657-B453781FBE80}"/>
              </a:ext>
            </a:extLst>
          </p:cNvPr>
          <p:cNvGrpSpPr/>
          <p:nvPr/>
        </p:nvGrpSpPr>
        <p:grpSpPr>
          <a:xfrm>
            <a:off x="2365335" y="1603717"/>
            <a:ext cx="3893664" cy="1320436"/>
            <a:chOff x="2379006" y="1794932"/>
            <a:chExt cx="3893664" cy="1320436"/>
          </a:xfrm>
        </p:grpSpPr>
        <p:sp>
          <p:nvSpPr>
            <p:cNvPr id="17" name="Arrow: Right 16">
              <a:extLst>
                <a:ext uri="{FF2B5EF4-FFF2-40B4-BE49-F238E27FC236}">
                  <a16:creationId xmlns:a16="http://schemas.microsoft.com/office/drawing/2014/main" id="{78F11C03-1436-D87F-7EE8-D9988C77960F}"/>
                </a:ext>
              </a:extLst>
            </p:cNvPr>
            <p:cNvSpPr/>
            <p:nvPr/>
          </p:nvSpPr>
          <p:spPr bwMode="auto">
            <a:xfrm>
              <a:off x="2379006" y="2227385"/>
              <a:ext cx="2136688" cy="448836"/>
            </a:xfrm>
            <a:prstGeom prst="rightArrow">
              <a:avLst>
                <a:gd name="adj1" fmla="val 76034"/>
                <a:gd name="adj2" fmla="val 50000"/>
              </a:avLst>
            </a:prstGeom>
            <a:solidFill>
              <a:srgbClr val="8A0000"/>
            </a:solidFill>
            <a:ln w="19050">
              <a:solidFill>
                <a:srgbClr val="8A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432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rPr>
                <a:t>SQL Commands</a:t>
              </a:r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A2F93434-A513-7923-75EB-45EB4C96B375}"/>
                </a:ext>
              </a:extLst>
            </p:cNvPr>
            <p:cNvGrpSpPr/>
            <p:nvPr/>
          </p:nvGrpSpPr>
          <p:grpSpPr>
            <a:xfrm>
              <a:off x="4541504" y="1794932"/>
              <a:ext cx="1731166" cy="1320436"/>
              <a:chOff x="4541504" y="1794932"/>
              <a:chExt cx="1731166" cy="1320436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37D4CA2B-975D-FC94-20D2-920FFF378710}"/>
                  </a:ext>
                </a:extLst>
              </p:cNvPr>
              <p:cNvSpPr/>
              <p:nvPr/>
            </p:nvSpPr>
            <p:spPr bwMode="auto">
              <a:xfrm rot="16200000">
                <a:off x="4746869" y="1589567"/>
                <a:ext cx="1320436" cy="1731166"/>
              </a:xfrm>
              <a:prstGeom prst="rect">
                <a:avLst/>
              </a:prstGeom>
              <a:solidFill>
                <a:srgbClr val="CDAA35">
                  <a:alpha val="50196"/>
                </a:srgbClr>
              </a:solidFill>
              <a:ln w="3175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Gold layer</a:t>
                </a:r>
              </a:p>
            </p:txBody>
          </p:sp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0AF2840D-0310-1BC2-BCD1-0494A6E21E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593006" y="1864118"/>
                <a:ext cx="1353617" cy="1191646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</p:grp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1157327-6ABA-26C5-1D1D-A71DE106A5E5}"/>
              </a:ext>
            </a:extLst>
          </p:cNvPr>
          <p:cNvGrpSpPr/>
          <p:nvPr/>
        </p:nvGrpSpPr>
        <p:grpSpPr>
          <a:xfrm>
            <a:off x="2387569" y="4790228"/>
            <a:ext cx="3945893" cy="1335636"/>
            <a:chOff x="2387175" y="4927599"/>
            <a:chExt cx="3945893" cy="1335636"/>
          </a:xfrm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00D19001-284C-1F8E-3FB9-0C5C48FDF6F8}"/>
                </a:ext>
              </a:extLst>
            </p:cNvPr>
            <p:cNvSpPr/>
            <p:nvPr/>
          </p:nvSpPr>
          <p:spPr bwMode="auto">
            <a:xfrm rot="16200000">
              <a:off x="4768006" y="4698172"/>
              <a:ext cx="1335636" cy="1794489"/>
            </a:xfrm>
            <a:prstGeom prst="rect">
              <a:avLst/>
            </a:prstGeom>
            <a:solidFill>
              <a:srgbClr val="CD7F32">
                <a:alpha val="50196"/>
              </a:srgbClr>
            </a:solidFill>
            <a:ln w="3175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bronze layer</a:t>
              </a:r>
            </a:p>
          </p:txBody>
        </p:sp>
        <p:sp>
          <p:nvSpPr>
            <p:cNvPr id="46" name="Arrow: Right 45">
              <a:extLst>
                <a:ext uri="{FF2B5EF4-FFF2-40B4-BE49-F238E27FC236}">
                  <a16:creationId xmlns:a16="http://schemas.microsoft.com/office/drawing/2014/main" id="{D20F58E0-B7BC-C750-3761-A0626FCE6F2C}"/>
                </a:ext>
              </a:extLst>
            </p:cNvPr>
            <p:cNvSpPr/>
            <p:nvPr/>
          </p:nvSpPr>
          <p:spPr bwMode="auto">
            <a:xfrm>
              <a:off x="2387175" y="5422674"/>
              <a:ext cx="2063365" cy="416500"/>
            </a:xfrm>
            <a:prstGeom prst="rightArrow">
              <a:avLst>
                <a:gd name="adj1" fmla="val 76034"/>
                <a:gd name="adj2" fmla="val 50000"/>
              </a:avLst>
            </a:prstGeom>
            <a:solidFill>
              <a:srgbClr val="8A0000"/>
            </a:solidFill>
            <a:ln w="19050">
              <a:solidFill>
                <a:srgbClr val="8A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432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rPr>
                <a:t>Run Python Notebook</a:t>
              </a: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B50212D8-70A3-DA2A-4808-FE5582AD79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09822" y="5011350"/>
              <a:ext cx="1363083" cy="115598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59835646-F877-EAF4-AA71-D329643F3FDB}"/>
              </a:ext>
            </a:extLst>
          </p:cNvPr>
          <p:cNvGrpSpPr/>
          <p:nvPr/>
        </p:nvGrpSpPr>
        <p:grpSpPr>
          <a:xfrm>
            <a:off x="7034492" y="1289116"/>
            <a:ext cx="2885985" cy="1703333"/>
            <a:chOff x="6899251" y="1317011"/>
            <a:chExt cx="3279117" cy="1935362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CDCFFB52-1C35-9E28-D5AD-F00FBAAE2C00}"/>
                </a:ext>
              </a:extLst>
            </p:cNvPr>
            <p:cNvSpPr/>
            <p:nvPr/>
          </p:nvSpPr>
          <p:spPr bwMode="auto">
            <a:xfrm>
              <a:off x="6899251" y="1317011"/>
              <a:ext cx="3279117" cy="19353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82296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5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Semantic Model</a:t>
              </a:r>
              <a:endParaRPr lang="en-US" sz="9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0BEE76D-6780-2BA0-D140-BEB639CDDEF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902689" y="1593883"/>
              <a:ext cx="3275678" cy="165849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943FA142-B88F-71C4-BB6F-432280665CC2}"/>
              </a:ext>
            </a:extLst>
          </p:cNvPr>
          <p:cNvGrpSpPr/>
          <p:nvPr/>
        </p:nvGrpSpPr>
        <p:grpSpPr>
          <a:xfrm>
            <a:off x="9996913" y="1532794"/>
            <a:ext cx="879526" cy="1202580"/>
            <a:chOff x="9505300" y="1522961"/>
            <a:chExt cx="879526" cy="1202580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BD0B4AF7-F644-5AC5-7C47-2577A0CFEEC4}"/>
                </a:ext>
              </a:extLst>
            </p:cNvPr>
            <p:cNvGrpSpPr/>
            <p:nvPr/>
          </p:nvGrpSpPr>
          <p:grpSpPr>
            <a:xfrm>
              <a:off x="9505300" y="1522961"/>
              <a:ext cx="879526" cy="480682"/>
              <a:chOff x="8375373" y="3545699"/>
              <a:chExt cx="1172717" cy="640918"/>
            </a:xfrm>
          </p:grpSpPr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FE05ECF4-E477-28E8-98B7-43DEE535AEA7}"/>
                  </a:ext>
                </a:extLst>
              </p:cNvPr>
              <p:cNvGrpSpPr/>
              <p:nvPr/>
            </p:nvGrpSpPr>
            <p:grpSpPr>
              <a:xfrm>
                <a:off x="8907172" y="3545699"/>
                <a:ext cx="640918" cy="640918"/>
                <a:chOff x="10453309" y="3176803"/>
                <a:chExt cx="640918" cy="640918"/>
              </a:xfrm>
            </p:grpSpPr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1A7DB804-1B82-D756-530A-F567B4DA3D93}"/>
                    </a:ext>
                  </a:extLst>
                </p:cNvPr>
                <p:cNvSpPr/>
                <p:nvPr/>
              </p:nvSpPr>
              <p:spPr bwMode="auto">
                <a:xfrm>
                  <a:off x="10453309" y="3176803"/>
                  <a:ext cx="640918" cy="6409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400" b="1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41" name="Graphic 40">
                  <a:extLst>
                    <a:ext uri="{FF2B5EF4-FFF2-40B4-BE49-F238E27FC236}">
                      <a16:creationId xmlns:a16="http://schemas.microsoft.com/office/drawing/2014/main" id="{CEB4CC65-ED62-CF7F-E88A-3324DDBB2E8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563445" y="3331394"/>
                  <a:ext cx="427279" cy="440631"/>
                </a:xfrm>
                <a:prstGeom prst="rect">
                  <a:avLst/>
                </a:prstGeom>
              </p:spPr>
            </p:pic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6E032DF1-13FF-B625-CD7E-2EB1EEC6B760}"/>
                    </a:ext>
                  </a:extLst>
                </p:cNvPr>
                <p:cNvSpPr txBox="1"/>
                <p:nvPr/>
              </p:nvSpPr>
              <p:spPr>
                <a:xfrm>
                  <a:off x="10453309" y="3178739"/>
                  <a:ext cx="640918" cy="141130"/>
                </a:xfrm>
                <a:prstGeom prst="rect">
                  <a:avLst/>
                </a:prstGeom>
                <a:solidFill>
                  <a:schemeClr val="tx1"/>
                </a:solidFill>
              </p:spPr>
              <p:txBody>
                <a:bodyPr wrap="none" lIns="182880" tIns="146304" rIns="182880" bIns="146304" rtlCol="0" anchor="ctr"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Aft>
                      <a:spcPts val="600"/>
                    </a:spcAft>
                  </a:pPr>
                  <a:r>
                    <a:rPr lang="en-US" sz="700" b="1" dirty="0">
                      <a:solidFill>
                        <a:schemeClr val="bg1"/>
                      </a:solidFill>
                    </a:rPr>
                    <a:t>report</a:t>
                  </a:r>
                </a:p>
              </p:txBody>
            </p:sp>
          </p:grpSp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8CB96105-2B6D-6804-F427-C3F2550E10D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375373" y="3896653"/>
                <a:ext cx="538432" cy="238359"/>
              </a:xfrm>
              <a:prstGeom prst="straightConnector1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38100">
                <a:solidFill>
                  <a:srgbClr val="82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1B0A53F1-EA10-8349-683E-9133FA5CACD4}"/>
                </a:ext>
              </a:extLst>
            </p:cNvPr>
            <p:cNvGrpSpPr/>
            <p:nvPr/>
          </p:nvGrpSpPr>
          <p:grpSpPr>
            <a:xfrm>
              <a:off x="9517968" y="2244859"/>
              <a:ext cx="866858" cy="480682"/>
              <a:chOff x="8392264" y="5491479"/>
              <a:chExt cx="1155826" cy="640918"/>
            </a:xfrm>
          </p:grpSpPr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E8AF8203-2B10-571E-91D8-97F90F7978A6}"/>
                  </a:ext>
                </a:extLst>
              </p:cNvPr>
              <p:cNvGrpSpPr/>
              <p:nvPr/>
            </p:nvGrpSpPr>
            <p:grpSpPr>
              <a:xfrm>
                <a:off x="8907172" y="5491479"/>
                <a:ext cx="640918" cy="640918"/>
                <a:chOff x="10453309" y="3176803"/>
                <a:chExt cx="640918" cy="640918"/>
              </a:xfrm>
            </p:grpSpPr>
            <p:sp>
              <p:nvSpPr>
                <p:cNvPr id="53" name="Rectangle 52">
                  <a:extLst>
                    <a:ext uri="{FF2B5EF4-FFF2-40B4-BE49-F238E27FC236}">
                      <a16:creationId xmlns:a16="http://schemas.microsoft.com/office/drawing/2014/main" id="{6F75666D-862C-F981-B69D-E19D0D16E66B}"/>
                    </a:ext>
                  </a:extLst>
                </p:cNvPr>
                <p:cNvSpPr/>
                <p:nvPr/>
              </p:nvSpPr>
              <p:spPr bwMode="auto">
                <a:xfrm>
                  <a:off x="10453309" y="3176803"/>
                  <a:ext cx="640918" cy="6409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400" b="1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54" name="Graphic 53">
                  <a:extLst>
                    <a:ext uri="{FF2B5EF4-FFF2-40B4-BE49-F238E27FC236}">
                      <a16:creationId xmlns:a16="http://schemas.microsoft.com/office/drawing/2014/main" id="{B155199C-E3BA-28D9-C8F1-B0BD7EBDC48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563445" y="3331394"/>
                  <a:ext cx="427279" cy="440631"/>
                </a:xfrm>
                <a:prstGeom prst="rect">
                  <a:avLst/>
                </a:prstGeom>
              </p:spPr>
            </p:pic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23E80D99-31D2-078F-01F7-218BE46B7364}"/>
                    </a:ext>
                  </a:extLst>
                </p:cNvPr>
                <p:cNvSpPr txBox="1"/>
                <p:nvPr/>
              </p:nvSpPr>
              <p:spPr>
                <a:xfrm>
                  <a:off x="10453309" y="3178739"/>
                  <a:ext cx="640918" cy="141130"/>
                </a:xfrm>
                <a:prstGeom prst="rect">
                  <a:avLst/>
                </a:prstGeom>
                <a:solidFill>
                  <a:schemeClr val="tx1"/>
                </a:solidFill>
              </p:spPr>
              <p:txBody>
                <a:bodyPr wrap="none" lIns="182880" tIns="146304" rIns="182880" bIns="146304" rtlCol="0" anchor="ctr"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Aft>
                      <a:spcPts val="600"/>
                    </a:spcAft>
                  </a:pPr>
                  <a:r>
                    <a:rPr lang="en-US" sz="700" b="1" dirty="0">
                      <a:solidFill>
                        <a:schemeClr val="bg1"/>
                      </a:solidFill>
                    </a:rPr>
                    <a:t>report</a:t>
                  </a:r>
                </a:p>
              </p:txBody>
            </p:sp>
          </p:grpSp>
          <p:cxnSp>
            <p:nvCxnSpPr>
              <p:cNvPr id="52" name="Straight Arrow Connector 51">
                <a:extLst>
                  <a:ext uri="{FF2B5EF4-FFF2-40B4-BE49-F238E27FC236}">
                    <a16:creationId xmlns:a16="http://schemas.microsoft.com/office/drawing/2014/main" id="{90CA0E76-8B95-B7D9-53BD-60D380433095}"/>
                  </a:ext>
                </a:extLst>
              </p:cNvPr>
              <p:cNvCxnSpPr>
                <a:cxnSpLocks/>
                <a:stCxn id="53" idx="1"/>
              </p:cNvCxnSpPr>
              <p:nvPr/>
            </p:nvCxnSpPr>
            <p:spPr>
              <a:xfrm flipH="1" flipV="1">
                <a:off x="8392264" y="5678641"/>
                <a:ext cx="514908" cy="133297"/>
              </a:xfrm>
              <a:prstGeom prst="straightConnector1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38100">
                <a:solidFill>
                  <a:srgbClr val="82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7" name="Rectangle 56">
            <a:extLst>
              <a:ext uri="{FF2B5EF4-FFF2-40B4-BE49-F238E27FC236}">
                <a16:creationId xmlns:a16="http://schemas.microsoft.com/office/drawing/2014/main" id="{3A967608-B8EA-2D43-B3D3-4D22E79C5F55}"/>
              </a:ext>
            </a:extLst>
          </p:cNvPr>
          <p:cNvSpPr/>
          <p:nvPr/>
        </p:nvSpPr>
        <p:spPr bwMode="auto">
          <a:xfrm rot="5400000">
            <a:off x="5922040" y="1971395"/>
            <a:ext cx="1711657" cy="330452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bg2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SQL Endpoint</a:t>
            </a:r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0981B2A3-6EAA-9F57-B2BC-45B96504CEC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48163" y="3683217"/>
            <a:ext cx="3481088" cy="310755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1424320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4" grpId="0" animBg="1"/>
      <p:bldP spid="15" grpId="0" animBg="1"/>
      <p:bldP spid="57" grpId="0" animBg="1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8F6781-C1A4-AA0A-9EAE-3B2C9369E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Warehouse and Establishing SQL Connection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BDF00DE-A8E0-D703-2C04-6236A44B18C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431161"/>
          </a:xfrm>
        </p:spPr>
        <p:txBody>
          <a:bodyPr/>
          <a:lstStyle/>
          <a:p>
            <a:r>
              <a:rPr lang="en-US" dirty="0"/>
              <a:t>High-level steps for building out data warehouse</a:t>
            </a:r>
          </a:p>
          <a:p>
            <a:pPr lvl="1">
              <a:buFont typeface="+mj-lt"/>
              <a:buAutoNum type="arabicPeriod"/>
            </a:pPr>
            <a:r>
              <a:rPr lang="en-US" dirty="0"/>
              <a:t>Create data warehouse</a:t>
            </a:r>
          </a:p>
          <a:p>
            <a:pPr lvl="1">
              <a:buFont typeface="+mj-lt"/>
              <a:buAutoNum type="arabicPeriod"/>
            </a:pPr>
            <a:r>
              <a:rPr lang="en-US" dirty="0"/>
              <a:t>Get connection info for SQL endpoint</a:t>
            </a:r>
          </a:p>
          <a:p>
            <a:pPr lvl="1">
              <a:buFont typeface="+mj-lt"/>
              <a:buAutoNum type="arabicPeriod"/>
            </a:pPr>
            <a:r>
              <a:rPr lang="en-US" dirty="0"/>
              <a:t>Establish connection to SQL endpoint and execute SQL statements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099AB9-00A2-A5F2-ECE3-E7B3DA675F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252" y="2762750"/>
            <a:ext cx="10452000" cy="393536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16429507"/>
      </p:ext>
    </p:extLst>
  </p:cSld>
  <p:clrMapOvr>
    <a:masterClrMapping/>
  </p:clrMapOvr>
  <p:transition>
    <p:fade/>
  </p:transition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88D73F-CF37-DFCD-4541-8EFF0B796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SqlConnectionWriter</a:t>
            </a:r>
            <a:r>
              <a:rPr lang="en-US" dirty="0"/>
              <a:t> Class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2105F6-D885-BD42-EBFB-143D2C7BE5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431161"/>
          </a:xfrm>
        </p:spPr>
        <p:txBody>
          <a:bodyPr/>
          <a:lstStyle/>
          <a:p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Demo5-CreateWarehouse</a:t>
            </a:r>
            <a:r>
              <a:rPr lang="en-US" dirty="0"/>
              <a:t> projects includes custom </a:t>
            </a:r>
            <a:r>
              <a:rPr lang="en-US" sz="2000" b="1" dirty="0" err="1">
                <a:solidFill>
                  <a:schemeClr val="accent3">
                    <a:lumMod val="75000"/>
                  </a:schemeClr>
                </a:solidFill>
              </a:rPr>
              <a:t>SqlConnectionWriter</a:t>
            </a:r>
            <a:r>
              <a:rPr lang="en-US" dirty="0"/>
              <a:t> class</a:t>
            </a:r>
          </a:p>
          <a:p>
            <a:pPr lvl="1"/>
            <a:r>
              <a:rPr lang="en-US" dirty="0"/>
              <a:t>Abstracts away code to establish connection to SQL endpoint and execute SQL statements</a:t>
            </a:r>
          </a:p>
          <a:p>
            <a:pPr lvl="1"/>
            <a:r>
              <a:rPr lang="en-US" dirty="0"/>
              <a:t>Uses classes from 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Microsoft.Data.SqlClient</a:t>
            </a:r>
            <a:r>
              <a:rPr lang="en-US" dirty="0"/>
              <a:t> including </a:t>
            </a:r>
            <a:r>
              <a:rPr lang="en-US" sz="1600" b="1" dirty="0" err="1">
                <a:solidFill>
                  <a:schemeClr val="accent3">
                    <a:lumMod val="75000"/>
                  </a:schemeClr>
                </a:solidFill>
              </a:rPr>
              <a:t>SqlConnection</a:t>
            </a:r>
            <a:r>
              <a:rPr lang="en-US" dirty="0"/>
              <a:t> and </a:t>
            </a:r>
            <a:r>
              <a:rPr lang="en-US" sz="1600" b="1" dirty="0" err="1">
                <a:solidFill>
                  <a:schemeClr val="accent3">
                    <a:lumMod val="75000"/>
                  </a:schemeClr>
                </a:solidFill>
              </a:rPr>
              <a:t>SqlCommand</a:t>
            </a:r>
            <a:endParaRPr lang="en-US" b="1" dirty="0">
              <a:solidFill>
                <a:schemeClr val="accent3">
                  <a:lumMod val="75000"/>
                </a:schemeClr>
              </a:solidFill>
            </a:endParaRPr>
          </a:p>
          <a:p>
            <a:pPr lvl="1"/>
            <a:r>
              <a:rPr lang="en-US" dirty="0"/>
              <a:t>Calls </a:t>
            </a:r>
            <a:r>
              <a:rPr lang="en-US" sz="1600" b="1" dirty="0" err="1">
                <a:solidFill>
                  <a:schemeClr val="accent3">
                    <a:lumMod val="75000"/>
                  </a:schemeClr>
                </a:solidFill>
              </a:rPr>
              <a:t>AzureAdTokenManager.GetAccessTokenForSqlEndPoint</a:t>
            </a:r>
            <a:r>
              <a:rPr lang="en-US" dirty="0"/>
              <a:t> to acquire access token for SQL access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69C07D-9442-9080-EBC6-FB8D73FAAF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9595" y="2818574"/>
            <a:ext cx="5968327" cy="398545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86730116"/>
      </p:ext>
    </p:extLst>
  </p:cSld>
  <p:clrMapOvr>
    <a:masterClrMapping/>
  </p:clrMapOvr>
  <p:transition>
    <p:fade/>
  </p:transition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54BC80F-7072-4101-186C-4CECF3753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GetAccessTokenForSqlEndPoint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0745C3E-22C3-5C6A-E163-0D5F09915FE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077218"/>
          </a:xfrm>
        </p:spPr>
        <p:txBody>
          <a:bodyPr/>
          <a:lstStyle/>
          <a:p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AzureAdTokenManager</a:t>
            </a:r>
            <a:r>
              <a:rPr lang="en-US" dirty="0"/>
              <a:t> class contain </a:t>
            </a:r>
            <a:r>
              <a:rPr lang="en-US" sz="2000" b="1" dirty="0" err="1">
                <a:solidFill>
                  <a:schemeClr val="accent3">
                    <a:lumMod val="75000"/>
                  </a:schemeClr>
                </a:solidFill>
              </a:rPr>
              <a:t>GetAccessTokenForSqlEndPoint</a:t>
            </a:r>
            <a:r>
              <a:rPr lang="en-US" dirty="0"/>
              <a:t> method</a:t>
            </a:r>
          </a:p>
          <a:p>
            <a:pPr lvl="1"/>
            <a:r>
              <a:rPr lang="en-US" dirty="0"/>
              <a:t>Authenticates with special application Id used by </a:t>
            </a:r>
            <a:r>
              <a:rPr lang="en-US" sz="1800" b="1" dirty="0">
                <a:solidFill>
                  <a:schemeClr val="accent3">
                    <a:lumMod val="75000"/>
                  </a:schemeClr>
                </a:solidFill>
              </a:rPr>
              <a:t>Microsoft.Data.SqlClient</a:t>
            </a:r>
            <a:r>
              <a:rPr lang="en-US" dirty="0"/>
              <a:t> package</a:t>
            </a:r>
          </a:p>
          <a:p>
            <a:pPr lvl="1"/>
            <a:r>
              <a:rPr lang="en-US" dirty="0"/>
              <a:t>Acquires access token with SQL-specific delegated permission 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https://database.windows.net//.default</a:t>
            </a:r>
            <a:endParaRPr lang="en-US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E7763F-89CB-2EB3-0F8D-B3B630F3BF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6872" y="2437393"/>
            <a:ext cx="6804086" cy="391646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20290950"/>
      </p:ext>
    </p:extLst>
  </p:cSld>
  <p:clrMapOvr>
    <a:masterClrMapping/>
  </p:clrMapOvr>
  <p:transition>
    <p:fade/>
  </p:transition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482176-ECB0-0041-5E8A-9744A9594B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Used To Build Out Data Warehouse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D0F768-3E28-F3C7-E375-BF339A45537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723275"/>
          </a:xfrm>
        </p:spPr>
        <p:txBody>
          <a:bodyPr/>
          <a:lstStyle/>
          <a:p>
            <a:r>
              <a:rPr lang="en-US" sz="2000" b="1" dirty="0" err="1">
                <a:solidFill>
                  <a:schemeClr val="accent3">
                    <a:lumMod val="75000"/>
                  </a:schemeClr>
                </a:solidFill>
              </a:rPr>
              <a:t>ItemDefinitions</a:t>
            </a: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/SQL</a:t>
            </a:r>
            <a:r>
              <a:rPr lang="en-US" dirty="0"/>
              <a:t> folder contains </a:t>
            </a: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*.</a:t>
            </a:r>
            <a:r>
              <a:rPr lang="en-US" sz="2000" b="1" dirty="0" err="1">
                <a:solidFill>
                  <a:schemeClr val="accent3">
                    <a:lumMod val="75000"/>
                  </a:schemeClr>
                </a:solidFill>
              </a:rPr>
              <a:t>sql</a:t>
            </a:r>
            <a:r>
              <a:rPr lang="en-US" dirty="0"/>
              <a:t> files with SQL statements</a:t>
            </a:r>
          </a:p>
          <a:p>
            <a:pPr lvl="1"/>
            <a:r>
              <a:rPr lang="en-US" dirty="0"/>
              <a:t>These are the SQL statements that are executed to build out the tables in the data warehouse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CFFA8C-2625-5E18-E1C8-5DA3D11CAC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7187" y="2069829"/>
            <a:ext cx="8275639" cy="473419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89861761"/>
      </p:ext>
    </p:extLst>
  </p:cSld>
  <p:clrMapOvr>
    <a:masterClrMapping/>
  </p:clrMapOvr>
  <p:transition>
    <p:fade/>
  </p:transition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3DC12-8AFD-E2B8-7F59-F5D44EFEC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Out Warehouse with Tables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1FB047-F801-791A-7BB6-946EC95E3F5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69332"/>
          </a:xfrm>
        </p:spPr>
        <p:txBody>
          <a:bodyPr/>
          <a:lstStyle/>
          <a:p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Demo5-CreateWarehouse</a:t>
            </a:r>
            <a:r>
              <a:rPr lang="en-US" dirty="0"/>
              <a:t> application executes SQL to build out warehouse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AB97B2-2BFA-4E37-66EF-83B7ED95DD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407" y="1830154"/>
            <a:ext cx="9983593" cy="333421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74459943"/>
      </p:ext>
    </p:extLst>
  </p:cSld>
  <p:clrMapOvr>
    <a:masterClrMapping/>
  </p:clrMapOvr>
  <p:transition>
    <p:fade/>
  </p:transition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69094-0688-10EE-868E-00021955E9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Populate Warehouse by Creating Stored Procedures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BDACCDDB-E5FE-F4C0-F746-18958B57787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69332"/>
          </a:xfrm>
        </p:spPr>
        <p:txBody>
          <a:bodyPr/>
          <a:lstStyle/>
          <a:p>
            <a:r>
              <a:rPr lang="en-US" dirty="0"/>
              <a:t>ISV application begins by executing SQL commands to create stored procedures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BBFF6F3-AC8E-A155-A475-88C7F172AA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1277" y="1931989"/>
            <a:ext cx="2312497" cy="348675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16FA989-A213-D06F-CB84-2806D3374C8B}"/>
              </a:ext>
            </a:extLst>
          </p:cNvPr>
          <p:cNvSpPr/>
          <p:nvPr/>
        </p:nvSpPr>
        <p:spPr>
          <a:xfrm>
            <a:off x="835565" y="1904922"/>
            <a:ext cx="1521961" cy="4456676"/>
          </a:xfrm>
          <a:prstGeom prst="rect">
            <a:avLst/>
          </a:prstGeom>
          <a:solidFill>
            <a:srgbClr val="EFF4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Custom ISV Application</a:t>
            </a:r>
            <a:endParaRPr lang="en-US" sz="900" b="1" dirty="0">
              <a:solidFill>
                <a:schemeClr val="tx1"/>
              </a:solidFill>
            </a:endParaRP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387B37AC-9E2D-A0A8-9D65-783410F04E08}"/>
              </a:ext>
            </a:extLst>
          </p:cNvPr>
          <p:cNvSpPr/>
          <p:nvPr/>
        </p:nvSpPr>
        <p:spPr bwMode="auto">
          <a:xfrm>
            <a:off x="2357526" y="3780291"/>
            <a:ext cx="4968561" cy="448836"/>
          </a:xfrm>
          <a:prstGeom prst="rightArrow">
            <a:avLst>
              <a:gd name="adj1" fmla="val 76034"/>
              <a:gd name="adj2" fmla="val 50000"/>
            </a:avLst>
          </a:prstGeom>
          <a:solidFill>
            <a:srgbClr val="8A0000"/>
          </a:solidFill>
          <a:ln w="19050">
            <a:solidFill>
              <a:srgbClr val="8A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432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SQL Commands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C36A25-533E-97EE-5A73-28F8EEC77C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6654" y="1931989"/>
            <a:ext cx="2916556" cy="445667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71668723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ABFF7-17A2-B867-3333-4C2674068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Fabric User API Item Types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A1BB5F-FB22-7B15-EABA-C6E1661AB74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785104"/>
          </a:xfrm>
        </p:spPr>
        <p:txBody>
          <a:bodyPr/>
          <a:lstStyle/>
          <a:p>
            <a:r>
              <a:rPr lang="en-US" dirty="0"/>
              <a:t>Fabric introduces programming model based on item types</a:t>
            </a:r>
          </a:p>
          <a:p>
            <a:pPr lvl="1"/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Platform item types</a:t>
            </a:r>
            <a:r>
              <a:rPr lang="en-US" dirty="0"/>
              <a:t> are scoped at tenant level</a:t>
            </a:r>
          </a:p>
          <a:p>
            <a:pPr lvl="1"/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Workspace item types</a:t>
            </a:r>
            <a:r>
              <a:rPr lang="en-US" dirty="0"/>
              <a:t> are scoped at workspace level</a:t>
            </a:r>
          </a:p>
          <a:p>
            <a:pPr lvl="1"/>
            <a:r>
              <a:rPr lang="en-US" dirty="0"/>
              <a:t>Workspace item types are categorized by 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Fabric Workload</a:t>
            </a:r>
            <a:endParaRPr lang="en-US" b="1" dirty="0">
              <a:solidFill>
                <a:schemeClr val="accent3">
                  <a:lumMod val="75000"/>
                </a:schemeClr>
              </a:solidFill>
            </a:endParaRPr>
          </a:p>
          <a:p>
            <a:pPr lvl="1"/>
            <a:r>
              <a:rPr lang="en-US" dirty="0"/>
              <a:t>Workspace item type </a:t>
            </a:r>
            <a:r>
              <a:rPr lang="en-US" sz="1600" b="1" dirty="0">
                <a:solidFill>
                  <a:srgbClr val="6C0000"/>
                </a:solidFill>
              </a:rPr>
              <a:t>Dataset</a:t>
            </a:r>
            <a:r>
              <a:rPr lang="en-US" dirty="0"/>
              <a:t> has been renamed to </a:t>
            </a:r>
            <a:r>
              <a:rPr lang="en-US" sz="1600" b="1" dirty="0">
                <a:solidFill>
                  <a:srgbClr val="6C0000"/>
                </a:solidFill>
              </a:rPr>
              <a:t>SemanticModel</a:t>
            </a:r>
            <a:endParaRPr lang="en-US" b="1" dirty="0">
              <a:solidFill>
                <a:srgbClr val="6C0000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C86D0C8-62A6-C23E-E994-C6B06866B11E}"/>
              </a:ext>
            </a:extLst>
          </p:cNvPr>
          <p:cNvSpPr/>
          <p:nvPr/>
        </p:nvSpPr>
        <p:spPr bwMode="auto">
          <a:xfrm>
            <a:off x="998293" y="3178872"/>
            <a:ext cx="9812935" cy="3625153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200" b="1" dirty="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6575382-4A2D-2246-6070-83767EF3C0E1}"/>
              </a:ext>
            </a:extLst>
          </p:cNvPr>
          <p:cNvGrpSpPr/>
          <p:nvPr/>
        </p:nvGrpSpPr>
        <p:grpSpPr>
          <a:xfrm>
            <a:off x="1090334" y="4079094"/>
            <a:ext cx="9587398" cy="2638522"/>
            <a:chOff x="1090334" y="4079094"/>
            <a:chExt cx="9587398" cy="2638522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4536222-04C9-8D91-965E-D0EBCA9356F0}"/>
                </a:ext>
              </a:extLst>
            </p:cNvPr>
            <p:cNvSpPr/>
            <p:nvPr/>
          </p:nvSpPr>
          <p:spPr bwMode="auto">
            <a:xfrm>
              <a:off x="1090334" y="4079094"/>
              <a:ext cx="9587398" cy="263852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64008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chemeClr val="tx1">
                      <a:lumMod val="60000"/>
                      <a:lumOff val="40000"/>
                    </a:schemeClr>
                  </a:solidFill>
                  <a:ea typeface="Segoe UI" pitchFamily="34" charset="0"/>
                  <a:cs typeface="Segoe UI" pitchFamily="34" charset="0"/>
                </a:rPr>
                <a:t>Workspace Item Types by Workload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4D3AB00-B66E-7AB5-5B51-63FB57C026C0}"/>
                </a:ext>
              </a:extLst>
            </p:cNvPr>
            <p:cNvSpPr/>
            <p:nvPr/>
          </p:nvSpPr>
          <p:spPr bwMode="auto">
            <a:xfrm>
              <a:off x="1207383" y="4365336"/>
              <a:ext cx="1778387" cy="22429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91440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dirty="0">
                  <a:solidFill>
                    <a:schemeClr val="tx1"/>
                  </a:solidFill>
                  <a:latin typeface="Arial Black" panose="020B0A04020102020204" pitchFamily="34" charset="0"/>
                  <a:ea typeface="Segoe UI" pitchFamily="34" charset="0"/>
                  <a:cs typeface="Segoe UI" pitchFamily="34" charset="0"/>
                </a:rPr>
                <a:t>Power BI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9DBCCBC-9C70-DA15-A565-590176F6D18D}"/>
                </a:ext>
              </a:extLst>
            </p:cNvPr>
            <p:cNvSpPr/>
            <p:nvPr/>
          </p:nvSpPr>
          <p:spPr bwMode="auto">
            <a:xfrm>
              <a:off x="1330006" y="4614486"/>
              <a:ext cx="1524351" cy="275791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SemanticModel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B721095B-489C-D30F-2E45-F0780220ECB9}"/>
                </a:ext>
              </a:extLst>
            </p:cNvPr>
            <p:cNvSpPr/>
            <p:nvPr/>
          </p:nvSpPr>
          <p:spPr bwMode="auto">
            <a:xfrm>
              <a:off x="1330006" y="5007905"/>
              <a:ext cx="1524351" cy="275791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Report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152F0A6-004A-9E6E-088B-80C2B2C3BF3D}"/>
                </a:ext>
              </a:extLst>
            </p:cNvPr>
            <p:cNvSpPr/>
            <p:nvPr/>
          </p:nvSpPr>
          <p:spPr bwMode="auto">
            <a:xfrm>
              <a:off x="1330006" y="5401322"/>
              <a:ext cx="1524351" cy="275791"/>
            </a:xfrm>
            <a:prstGeom prst="rect">
              <a:avLst/>
            </a:prstGeom>
            <a:solidFill>
              <a:srgbClr val="FFCCCC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PaginatedReport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B95E1EC-723D-96B7-7D08-41A5CC5A1DCD}"/>
                </a:ext>
              </a:extLst>
            </p:cNvPr>
            <p:cNvSpPr/>
            <p:nvPr/>
          </p:nvSpPr>
          <p:spPr bwMode="auto">
            <a:xfrm>
              <a:off x="3108394" y="4365336"/>
              <a:ext cx="1778387" cy="22429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91440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dirty="0">
                  <a:solidFill>
                    <a:schemeClr val="tx1"/>
                  </a:solidFill>
                  <a:latin typeface="Arial Black" panose="020B0A04020102020204" pitchFamily="34" charset="0"/>
                  <a:ea typeface="Segoe UI" pitchFamily="34" charset="0"/>
                  <a:cs typeface="Segoe UI" pitchFamily="34" charset="0"/>
                </a:rPr>
                <a:t>Data Engineering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E58856D4-546E-AB23-142B-BED6C1C2C711}"/>
                </a:ext>
              </a:extLst>
            </p:cNvPr>
            <p:cNvSpPr/>
            <p:nvPr/>
          </p:nvSpPr>
          <p:spPr bwMode="auto">
            <a:xfrm>
              <a:off x="3231017" y="4614486"/>
              <a:ext cx="1524351" cy="275791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Lakehouse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47E687B9-3F31-488A-32B4-1C4BB4617A5A}"/>
                </a:ext>
              </a:extLst>
            </p:cNvPr>
            <p:cNvSpPr/>
            <p:nvPr/>
          </p:nvSpPr>
          <p:spPr bwMode="auto">
            <a:xfrm>
              <a:off x="3231017" y="5007905"/>
              <a:ext cx="1524351" cy="275791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Notebook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8A7D417B-FDE5-C2B2-78FE-B0884C691AE6}"/>
                </a:ext>
              </a:extLst>
            </p:cNvPr>
            <p:cNvSpPr/>
            <p:nvPr/>
          </p:nvSpPr>
          <p:spPr bwMode="auto">
            <a:xfrm>
              <a:off x="3231017" y="5401322"/>
              <a:ext cx="1524351" cy="275791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SparkJobDefinition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6F05CB48-6796-0BD3-5CE3-B3DC0D620038}"/>
                </a:ext>
              </a:extLst>
            </p:cNvPr>
            <p:cNvSpPr/>
            <p:nvPr/>
          </p:nvSpPr>
          <p:spPr bwMode="auto">
            <a:xfrm>
              <a:off x="3247660" y="6237822"/>
              <a:ext cx="1524351" cy="27579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Environment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4E800C5-B762-F29C-2DA2-8922779C08F4}"/>
                </a:ext>
              </a:extLst>
            </p:cNvPr>
            <p:cNvSpPr/>
            <p:nvPr/>
          </p:nvSpPr>
          <p:spPr bwMode="auto">
            <a:xfrm>
              <a:off x="8795764" y="4365335"/>
              <a:ext cx="1778387" cy="224296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91440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dirty="0">
                  <a:solidFill>
                    <a:schemeClr val="tx1"/>
                  </a:solidFill>
                  <a:latin typeface="Arial Black" panose="020B0A04020102020204" pitchFamily="34" charset="0"/>
                  <a:ea typeface="Segoe UI" pitchFamily="34" charset="0"/>
                  <a:cs typeface="Segoe UI" pitchFamily="34" charset="0"/>
                </a:rPr>
                <a:t>Data Science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890D1102-A42F-6AD6-26B3-B083360C9CE2}"/>
                </a:ext>
              </a:extLst>
            </p:cNvPr>
            <p:cNvSpPr/>
            <p:nvPr/>
          </p:nvSpPr>
          <p:spPr bwMode="auto">
            <a:xfrm>
              <a:off x="8918388" y="4614486"/>
              <a:ext cx="1524351" cy="275791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MLExperiment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D929E045-09B5-E4CE-7305-AA1861F7423B}"/>
                </a:ext>
              </a:extLst>
            </p:cNvPr>
            <p:cNvSpPr/>
            <p:nvPr/>
          </p:nvSpPr>
          <p:spPr bwMode="auto">
            <a:xfrm>
              <a:off x="8918388" y="5007905"/>
              <a:ext cx="1524351" cy="275791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MLModel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DCD6C3D6-9D65-1C78-BE00-497C62B2D028}"/>
                </a:ext>
              </a:extLst>
            </p:cNvPr>
            <p:cNvSpPr/>
            <p:nvPr/>
          </p:nvSpPr>
          <p:spPr bwMode="auto">
            <a:xfrm>
              <a:off x="5016754" y="4371491"/>
              <a:ext cx="1778387" cy="22429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91440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dirty="0">
                  <a:solidFill>
                    <a:schemeClr val="tx1"/>
                  </a:solidFill>
                  <a:latin typeface="Arial Black" panose="020B0A04020102020204" pitchFamily="34" charset="0"/>
                  <a:ea typeface="Segoe UI" pitchFamily="34" charset="0"/>
                  <a:cs typeface="Segoe UI" pitchFamily="34" charset="0"/>
                </a:rPr>
                <a:t>Data Warehouse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BC47A80D-BD82-8844-BAB8-D8B18AE37E5B}"/>
                </a:ext>
              </a:extLst>
            </p:cNvPr>
            <p:cNvSpPr/>
            <p:nvPr/>
          </p:nvSpPr>
          <p:spPr bwMode="auto">
            <a:xfrm>
              <a:off x="5139378" y="4620641"/>
              <a:ext cx="1524351" cy="275791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Warehouse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F3669E29-8A0A-7C6C-B11A-3B33EB9C9B45}"/>
                </a:ext>
              </a:extLst>
            </p:cNvPr>
            <p:cNvSpPr/>
            <p:nvPr/>
          </p:nvSpPr>
          <p:spPr bwMode="auto">
            <a:xfrm>
              <a:off x="5139378" y="5434538"/>
              <a:ext cx="1524351" cy="275791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MirroredWarehouse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EAD20D58-2F55-24D0-7670-4D6DDDB18D36}"/>
                </a:ext>
              </a:extLst>
            </p:cNvPr>
            <p:cNvSpPr/>
            <p:nvPr/>
          </p:nvSpPr>
          <p:spPr bwMode="auto">
            <a:xfrm>
              <a:off x="6913797" y="4365335"/>
              <a:ext cx="1778387" cy="22491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91440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dirty="0">
                  <a:solidFill>
                    <a:schemeClr val="tx1"/>
                  </a:solidFill>
                  <a:latin typeface="Arial Black" panose="020B0A04020102020204" pitchFamily="34" charset="0"/>
                  <a:ea typeface="Segoe UI" pitchFamily="34" charset="0"/>
                  <a:cs typeface="Segoe UI" pitchFamily="34" charset="0"/>
                </a:rPr>
                <a:t>Real-time Analytics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098038E3-824A-6F24-0345-4BCFC3220100}"/>
                </a:ext>
              </a:extLst>
            </p:cNvPr>
            <p:cNvSpPr/>
            <p:nvPr/>
          </p:nvSpPr>
          <p:spPr bwMode="auto">
            <a:xfrm>
              <a:off x="7036421" y="4614486"/>
              <a:ext cx="1524351" cy="27579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KQLDatabase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66D2E059-A091-B363-5B11-5D0A808B485A}"/>
                </a:ext>
              </a:extLst>
            </p:cNvPr>
            <p:cNvSpPr/>
            <p:nvPr/>
          </p:nvSpPr>
          <p:spPr bwMode="auto">
            <a:xfrm>
              <a:off x="7036421" y="5007905"/>
              <a:ext cx="1524351" cy="27579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KQLDataConnection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02BC4D13-21EF-48EE-6B37-66030F35F826}"/>
                </a:ext>
              </a:extLst>
            </p:cNvPr>
            <p:cNvSpPr/>
            <p:nvPr/>
          </p:nvSpPr>
          <p:spPr bwMode="auto">
            <a:xfrm>
              <a:off x="7036421" y="5401322"/>
              <a:ext cx="1524351" cy="27579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KQLQueryset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FA0D0B5E-410E-D73F-A902-3F9B2283CF23}"/>
                </a:ext>
              </a:extLst>
            </p:cNvPr>
            <p:cNvSpPr/>
            <p:nvPr/>
          </p:nvSpPr>
          <p:spPr bwMode="auto">
            <a:xfrm>
              <a:off x="7036421" y="5794740"/>
              <a:ext cx="1524351" cy="27579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Eventstream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92BD86AC-E5AD-BD3D-DEAB-76AF3ACC51C8}"/>
                </a:ext>
              </a:extLst>
            </p:cNvPr>
            <p:cNvSpPr/>
            <p:nvPr/>
          </p:nvSpPr>
          <p:spPr bwMode="auto">
            <a:xfrm>
              <a:off x="5139378" y="5020925"/>
              <a:ext cx="1524351" cy="27579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DataPipeline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8D3C7886-F55F-BCAF-B294-F908E5B2786A}"/>
                </a:ext>
              </a:extLst>
            </p:cNvPr>
            <p:cNvSpPr/>
            <p:nvPr/>
          </p:nvSpPr>
          <p:spPr bwMode="auto">
            <a:xfrm>
              <a:off x="3243353" y="5810668"/>
              <a:ext cx="1524351" cy="275791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Shortcut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04E7F53D-0E47-3EF1-FAA2-AB2B078C6A7B}"/>
              </a:ext>
            </a:extLst>
          </p:cNvPr>
          <p:cNvGrpSpPr/>
          <p:nvPr/>
        </p:nvGrpSpPr>
        <p:grpSpPr>
          <a:xfrm>
            <a:off x="1090334" y="3285118"/>
            <a:ext cx="9587398" cy="736829"/>
            <a:chOff x="1090334" y="3285118"/>
            <a:chExt cx="9587398" cy="736829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3576C1CF-0413-A032-96A9-FDFF2AAABED5}"/>
                </a:ext>
              </a:extLst>
            </p:cNvPr>
            <p:cNvSpPr/>
            <p:nvPr/>
          </p:nvSpPr>
          <p:spPr bwMode="auto">
            <a:xfrm>
              <a:off x="1090334" y="3285118"/>
              <a:ext cx="9587398" cy="73682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73152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chemeClr val="tx1">
                      <a:lumMod val="60000"/>
                      <a:lumOff val="40000"/>
                    </a:schemeClr>
                  </a:solidFill>
                  <a:ea typeface="Segoe UI" pitchFamily="34" charset="0"/>
                  <a:cs typeface="Segoe UI" pitchFamily="34" charset="0"/>
                </a:rPr>
                <a:t>Platform Item Types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B1EE5384-FEFF-E433-68C4-773D32CA7D4B}"/>
                </a:ext>
              </a:extLst>
            </p:cNvPr>
            <p:cNvSpPr/>
            <p:nvPr/>
          </p:nvSpPr>
          <p:spPr bwMode="auto">
            <a:xfrm>
              <a:off x="1269342" y="3598043"/>
              <a:ext cx="1524351" cy="275791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Capacity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8CA60197-3F56-902D-4ACF-C4CF9D8E92D8}"/>
                </a:ext>
              </a:extLst>
            </p:cNvPr>
            <p:cNvSpPr/>
            <p:nvPr/>
          </p:nvSpPr>
          <p:spPr bwMode="auto">
            <a:xfrm>
              <a:off x="3170353" y="3598043"/>
              <a:ext cx="1524351" cy="275791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Workspace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4AEF361C-5734-5585-EE36-05FEF47EBA24}"/>
                </a:ext>
              </a:extLst>
            </p:cNvPr>
            <p:cNvSpPr/>
            <p:nvPr/>
          </p:nvSpPr>
          <p:spPr bwMode="auto">
            <a:xfrm>
              <a:off x="5078714" y="3604198"/>
              <a:ext cx="1524351" cy="27579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Connection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BF3D76ED-B5F3-0659-3761-9C0660D522E3}"/>
              </a:ext>
            </a:extLst>
          </p:cNvPr>
          <p:cNvGrpSpPr/>
          <p:nvPr/>
        </p:nvGrpSpPr>
        <p:grpSpPr>
          <a:xfrm>
            <a:off x="11042523" y="3188268"/>
            <a:ext cx="1115028" cy="1322660"/>
            <a:chOff x="11042523" y="3188268"/>
            <a:chExt cx="1115028" cy="1322660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DC666A43-781C-7468-DF27-AC8C7DCBC2E3}"/>
                </a:ext>
              </a:extLst>
            </p:cNvPr>
            <p:cNvSpPr/>
            <p:nvPr/>
          </p:nvSpPr>
          <p:spPr bwMode="auto">
            <a:xfrm>
              <a:off x="11042523" y="3188268"/>
              <a:ext cx="1098978" cy="362616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Supported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B643FC07-7011-CECA-F414-AF133E404326}"/>
                </a:ext>
              </a:extLst>
            </p:cNvPr>
            <p:cNvSpPr/>
            <p:nvPr/>
          </p:nvSpPr>
          <p:spPr bwMode="auto">
            <a:xfrm>
              <a:off x="11052305" y="4148312"/>
              <a:ext cx="1105246" cy="362616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Unsupported</a:t>
              </a: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0DAA43F6-EF68-A295-EDC4-F3208344D996}"/>
                </a:ext>
              </a:extLst>
            </p:cNvPr>
            <p:cNvSpPr/>
            <p:nvPr/>
          </p:nvSpPr>
          <p:spPr bwMode="auto">
            <a:xfrm>
              <a:off x="11052305" y="3662119"/>
              <a:ext cx="1105246" cy="36261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Coming Soon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1863289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5908D-F80C-63C0-D8DF-10F60F579C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Populating Warehouse Tables from Lakehouse Tables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0B2109-87AB-7CF3-514A-DC4E16B55D7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077218"/>
          </a:xfrm>
        </p:spPr>
        <p:txBody>
          <a:bodyPr/>
          <a:lstStyle/>
          <a:p>
            <a:r>
              <a:rPr lang="en-US" dirty="0"/>
              <a:t>SQL </a:t>
            </a:r>
            <a:r>
              <a:rPr lang="en-US" sz="1800" b="1" dirty="0">
                <a:solidFill>
                  <a:schemeClr val="accent3">
                    <a:lumMod val="75000"/>
                  </a:schemeClr>
                </a:solidFill>
              </a:rPr>
              <a:t>INSERT INTO</a:t>
            </a:r>
            <a:r>
              <a:rPr lang="en-US" dirty="0"/>
              <a:t> commands used to populate warehouse tables</a:t>
            </a:r>
          </a:p>
          <a:p>
            <a:pPr lvl="1"/>
            <a:r>
              <a:rPr lang="en-US" dirty="0"/>
              <a:t>SQL command uses 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SELECT FROM </a:t>
            </a:r>
            <a:r>
              <a:rPr lang="en-US" sz="1600" b="1" dirty="0" err="1">
                <a:solidFill>
                  <a:schemeClr val="accent3">
                    <a:lumMod val="75000"/>
                  </a:schemeClr>
                </a:solidFill>
              </a:rPr>
              <a:t>staging.dbo.table_name</a:t>
            </a:r>
            <a:r>
              <a:rPr lang="en-US" dirty="0"/>
              <a:t> to pull from lakehouse tables</a:t>
            </a:r>
          </a:p>
          <a:p>
            <a:pPr lvl="1"/>
            <a:r>
              <a:rPr lang="en-US" dirty="0"/>
              <a:t>SQL used to transform and reshape data from normalized schema into star schema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D5283C-44A0-D2C0-E25E-D9A1EBD701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4203" y="2739531"/>
            <a:ext cx="2447255" cy="273920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23D92E9-12D8-1371-0528-B03FCA97CF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873" y="2998213"/>
            <a:ext cx="2460102" cy="2161375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9804D259-4BD9-397E-749B-7AED13548EC0}"/>
              </a:ext>
            </a:extLst>
          </p:cNvPr>
          <p:cNvGrpSpPr/>
          <p:nvPr/>
        </p:nvGrpSpPr>
        <p:grpSpPr>
          <a:xfrm>
            <a:off x="3138738" y="2804841"/>
            <a:ext cx="5918175" cy="1150186"/>
            <a:chOff x="3138738" y="2804841"/>
            <a:chExt cx="5918175" cy="1150186"/>
          </a:xfrm>
        </p:grpSpPr>
        <p:sp>
          <p:nvSpPr>
            <p:cNvPr id="13" name="Arrow: Right 12">
              <a:extLst>
                <a:ext uri="{FF2B5EF4-FFF2-40B4-BE49-F238E27FC236}">
                  <a16:creationId xmlns:a16="http://schemas.microsoft.com/office/drawing/2014/main" id="{DC8150F6-AE0A-C0F4-357E-CD9BDFA92B06}"/>
                </a:ext>
              </a:extLst>
            </p:cNvPr>
            <p:cNvSpPr/>
            <p:nvPr/>
          </p:nvSpPr>
          <p:spPr bwMode="auto">
            <a:xfrm>
              <a:off x="3138738" y="3190006"/>
              <a:ext cx="5918175" cy="448836"/>
            </a:xfrm>
            <a:prstGeom prst="rightArrow">
              <a:avLst>
                <a:gd name="adj1" fmla="val 76034"/>
                <a:gd name="adj2" fmla="val 50000"/>
              </a:avLst>
            </a:prstGeom>
            <a:solidFill>
              <a:srgbClr val="8A0000"/>
            </a:solidFill>
            <a:ln w="19050">
              <a:solidFill>
                <a:srgbClr val="8A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432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FA4244D-1BD0-3157-E49D-AC1506A2E61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34400" y="2804841"/>
              <a:ext cx="4538332" cy="115018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D7D3E7A-4055-258C-8EE7-FCB245382B2F}"/>
              </a:ext>
            </a:extLst>
          </p:cNvPr>
          <p:cNvGrpSpPr/>
          <p:nvPr/>
        </p:nvGrpSpPr>
        <p:grpSpPr>
          <a:xfrm>
            <a:off x="3138738" y="4078901"/>
            <a:ext cx="5918175" cy="1399839"/>
            <a:chOff x="3138738" y="4078901"/>
            <a:chExt cx="5918175" cy="1399839"/>
          </a:xfrm>
        </p:grpSpPr>
        <p:sp>
          <p:nvSpPr>
            <p:cNvPr id="14" name="Arrow: Right 13">
              <a:extLst>
                <a:ext uri="{FF2B5EF4-FFF2-40B4-BE49-F238E27FC236}">
                  <a16:creationId xmlns:a16="http://schemas.microsoft.com/office/drawing/2014/main" id="{15079972-1A25-1D61-5B3A-90C9E7D4886E}"/>
                </a:ext>
              </a:extLst>
            </p:cNvPr>
            <p:cNvSpPr/>
            <p:nvPr/>
          </p:nvSpPr>
          <p:spPr bwMode="auto">
            <a:xfrm>
              <a:off x="3138738" y="4484732"/>
              <a:ext cx="5918175" cy="448836"/>
            </a:xfrm>
            <a:prstGeom prst="rightArrow">
              <a:avLst>
                <a:gd name="adj1" fmla="val 76034"/>
                <a:gd name="adj2" fmla="val 50000"/>
              </a:avLst>
            </a:prstGeom>
            <a:solidFill>
              <a:srgbClr val="8A0000"/>
            </a:solidFill>
            <a:ln w="19050">
              <a:solidFill>
                <a:srgbClr val="8A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432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525334A-2DEC-A9C2-DBA2-C990C01063D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534400" y="4078901"/>
              <a:ext cx="4939560" cy="139983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254909601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70133F-3523-AF02-62E6-8FDAA2D264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Demo5–</a:t>
            </a:r>
            <a:r>
              <a:rPr lang="en-US" dirty="0" err="1"/>
              <a:t>CreateWarehouse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6C0D88A-95FB-42F9-4E5F-CD0F2B242A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0335" y="4119975"/>
            <a:ext cx="4166480" cy="234951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0CA59D7-B8AE-0C78-0FA4-4039A54CD5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294" y="1086133"/>
            <a:ext cx="7067633" cy="571789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5B88D9C-D045-0AA5-CA88-AC5B32D9FE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0335" y="1150258"/>
            <a:ext cx="4166480" cy="267527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08781864"/>
      </p:ext>
    </p:extLst>
  </p:cSld>
  <p:clrMapOvr>
    <a:masterClrMapping/>
  </p:clrMapOvr>
  <p:transition>
    <p:fade/>
  </p:transition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0DC62-C21A-AE5E-D083-260375977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33970C-4BD4-ACBE-A2F4-F42C9B3A18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255011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Getting Started with the Fabric User APIs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Programming CreateItem using Item Definitions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Automating ALM and CI/CD with GIT Integration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Programming with Lakehouses and Notebooks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Provisioning and Building Data Warehouses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Accessing OneLake using the ADLS Gen2 APIs</a:t>
            </a:r>
          </a:p>
          <a:p>
            <a:r>
              <a:rPr lang="en-US" dirty="0"/>
              <a:t>Creating OneLake Shortcuts and Data Pipelines</a:t>
            </a:r>
          </a:p>
          <a:p>
            <a:r>
              <a:rPr lang="en-US" dirty="0"/>
              <a:t>Developing with Power BI Embedding on Fabric</a:t>
            </a:r>
          </a:p>
        </p:txBody>
      </p:sp>
    </p:spTree>
    <p:extLst>
      <p:ext uri="{BB962C8B-B14F-4D97-AF65-F5344CB8AC3E}">
        <p14:creationId xmlns:p14="http://schemas.microsoft.com/office/powerpoint/2010/main" val="988927254"/>
      </p:ext>
    </p:extLst>
  </p:cSld>
  <p:clrMapOvr>
    <a:masterClrMapping/>
  </p:clrMapOvr>
  <p:transition>
    <p:fade/>
  </p:transition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5BC62-FF25-A9FA-D1B5-C745934FF5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Accessing OneLake using the ADLS Gen2 APIs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CF387D-3566-EE3C-82F1-CBBF291DC2C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001095"/>
          </a:xfrm>
        </p:spPr>
        <p:txBody>
          <a:bodyPr/>
          <a:lstStyle/>
          <a:p>
            <a:r>
              <a:rPr lang="en-US" dirty="0"/>
              <a:t>Agenda for the </a:t>
            </a:r>
            <a:r>
              <a:rPr lang="en-US" sz="2400" b="1" dirty="0">
                <a:solidFill>
                  <a:schemeClr val="accent3">
                    <a:lumMod val="75000"/>
                  </a:schemeClr>
                </a:solidFill>
              </a:rPr>
              <a:t>Accessing OneLake using the ADLS Gen2 APIs</a:t>
            </a:r>
            <a:r>
              <a:rPr lang="en-US" dirty="0"/>
              <a:t> section</a:t>
            </a:r>
          </a:p>
          <a:p>
            <a:pPr marL="852488" lvl="1" indent="-457200">
              <a:buFont typeface="+mj-lt"/>
              <a:buAutoNum type="arabicPeriod"/>
            </a:pP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ADLS Gen2 API</a:t>
            </a:r>
            <a:r>
              <a:rPr lang="en-US" dirty="0"/>
              <a:t> Fundamentals</a:t>
            </a:r>
          </a:p>
          <a:p>
            <a:pPr marL="852488" lvl="1" indent="-457200">
              <a:buFont typeface="+mj-lt"/>
              <a:buAutoNum type="arabicPeriod"/>
            </a:pPr>
            <a:r>
              <a:rPr lang="en-US" dirty="0"/>
              <a:t>Configuring </a:t>
            </a: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OneLake</a:t>
            </a:r>
            <a:r>
              <a:rPr lang="en-US" dirty="0"/>
              <a:t> in the Fabric Admin Portal</a:t>
            </a:r>
          </a:p>
          <a:p>
            <a:pPr marL="852488" lvl="1" indent="-457200">
              <a:buFont typeface="+mj-lt"/>
              <a:buAutoNum type="arabicPeriod"/>
            </a:pPr>
            <a:r>
              <a:rPr lang="en-US" dirty="0"/>
              <a:t>Accessing </a:t>
            </a: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OneLake</a:t>
            </a:r>
            <a:r>
              <a:rPr lang="en-US" dirty="0"/>
              <a:t> using </a:t>
            </a: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ADLS Gen2 APIs</a:t>
            </a:r>
            <a:endParaRPr lang="en-US" b="1" dirty="0">
              <a:solidFill>
                <a:schemeClr val="accent3">
                  <a:lumMod val="75000"/>
                </a:schemeClr>
              </a:solidFill>
            </a:endParaRPr>
          </a:p>
          <a:p>
            <a:pPr marL="852488" lvl="1" indent="-457200">
              <a:buFont typeface="+mj-lt"/>
              <a:buAutoNum type="arabicPeriod"/>
            </a:pPr>
            <a:r>
              <a:rPr lang="en-US" dirty="0"/>
              <a:t>Accessing </a:t>
            </a: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OneLake</a:t>
            </a:r>
            <a:r>
              <a:rPr lang="en-US" dirty="0"/>
              <a:t> using </a:t>
            </a: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Azure Storage Explorer</a:t>
            </a:r>
            <a:endParaRPr lang="en-US" b="1" dirty="0">
              <a:solidFill>
                <a:schemeClr val="accent3">
                  <a:lumMod val="75000"/>
                </a:schemeClr>
              </a:solidFill>
            </a:endParaRPr>
          </a:p>
          <a:p>
            <a:pPr marL="852488" lvl="1" indent="-457200">
              <a:buFont typeface="+mj-lt"/>
              <a:buAutoNum type="arabicPeriod"/>
            </a:pPr>
            <a:r>
              <a:rPr lang="en-US" dirty="0"/>
              <a:t>Integrating </a:t>
            </a: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ADLS Gen2 APIs</a:t>
            </a:r>
            <a:r>
              <a:rPr lang="en-US" dirty="0"/>
              <a:t> into a Provisioning Flow</a:t>
            </a:r>
          </a:p>
          <a:p>
            <a:pPr marL="852488" lvl="1" indent="-457200">
              <a:buFont typeface="+mj-lt"/>
              <a:buAutoNum type="arabicPeriod"/>
            </a:pPr>
            <a:r>
              <a:rPr lang="en-US" dirty="0"/>
              <a:t>Uploading Files to a Lakehouse using </a:t>
            </a: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ADLS Gen2 APIs</a:t>
            </a:r>
            <a:endParaRPr lang="en-US" b="1" dirty="0">
              <a:solidFill>
                <a:schemeClr val="accent3">
                  <a:lumMod val="75000"/>
                </a:schemeClr>
              </a:solidFill>
            </a:endParaRPr>
          </a:p>
          <a:p>
            <a:pPr marL="852488" lvl="1" indent="-457200">
              <a:buFont typeface="+mj-lt"/>
              <a:buAutoNum type="arabicPeriod"/>
            </a:pPr>
            <a:r>
              <a:rPr lang="en-US" dirty="0"/>
              <a:t>Loading Tables from Files using the </a:t>
            </a: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Load Tables</a:t>
            </a:r>
            <a:r>
              <a:rPr lang="en-US" dirty="0"/>
              <a:t> API</a:t>
            </a:r>
          </a:p>
          <a:p>
            <a:pPr marL="852488" lvl="1" indent="-4572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598117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70FFD4-C0DB-112A-E030-A76B3BE2DA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ADLS Gen2 API Fundamentals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304953-41A4-9800-6173-3A914F2EE69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5324535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en-US" dirty="0"/>
              <a:t>ADLS Gen2 APIs</a:t>
            </a:r>
          </a:p>
          <a:p>
            <a:pPr lvl="1">
              <a:spcBef>
                <a:spcPts val="600"/>
              </a:spcBef>
            </a:pPr>
            <a:r>
              <a:rPr lang="en-US" dirty="0"/>
              <a:t>Microsoft's primary REST APIs for interacting with Azure Blog storage and Azure Data Lake storage</a:t>
            </a:r>
          </a:p>
          <a:p>
            <a:pPr lvl="1">
              <a:spcBef>
                <a:spcPts val="600"/>
              </a:spcBef>
            </a:pPr>
            <a:r>
              <a:rPr lang="en-US" dirty="0"/>
              <a:t>ADLS Gen2 APIs can be used for uploading, downloading and transferring files</a:t>
            </a:r>
          </a:p>
          <a:p>
            <a:pPr lvl="1">
              <a:spcBef>
                <a:spcPts val="600"/>
              </a:spcBef>
            </a:pPr>
            <a:r>
              <a:rPr lang="en-US" dirty="0">
                <a:hlinkClick r:id="rId2"/>
              </a:rPr>
              <a:t>Azure Data Lake Storage Gen2 REST APIs Documentation</a:t>
            </a:r>
            <a:endParaRPr lang="en-US" dirty="0"/>
          </a:p>
          <a:p>
            <a:pPr>
              <a:spcBef>
                <a:spcPts val="1200"/>
              </a:spcBef>
            </a:pPr>
            <a:r>
              <a:rPr lang="en-US" dirty="0"/>
              <a:t>ADLS Gen2 API .NET SDK</a:t>
            </a:r>
          </a:p>
          <a:p>
            <a:pPr lvl="1"/>
            <a:r>
              <a:rPr lang="en-US" dirty="0"/>
              <a:t>Set of .NET class wrappers which adds valuable productivity layer when programming in C#</a:t>
            </a:r>
          </a:p>
          <a:p>
            <a:endParaRPr lang="en-US" dirty="0"/>
          </a:p>
          <a:p>
            <a:pPr marL="0" indent="-9525">
              <a:buNone/>
            </a:pPr>
            <a:endParaRPr lang="en-US" dirty="0"/>
          </a:p>
          <a:p>
            <a:pPr lvl="1"/>
            <a:r>
              <a:rPr lang="nl-NL" dirty="0">
                <a:hlinkClick r:id="rId3"/>
              </a:rPr>
              <a:t>ADLS Gen2 API .NET SDK Documentation</a:t>
            </a:r>
            <a:endParaRPr lang="en-US" dirty="0"/>
          </a:p>
          <a:p>
            <a:pPr>
              <a:spcBef>
                <a:spcPts val="1800"/>
              </a:spcBef>
            </a:pPr>
            <a:r>
              <a:rPr lang="en-US" sz="2200" b="1" dirty="0">
                <a:solidFill>
                  <a:schemeClr val="accent3">
                    <a:lumMod val="75000"/>
                  </a:schemeClr>
                </a:solidFill>
              </a:rPr>
              <a:t>CAVEAT</a:t>
            </a:r>
            <a:r>
              <a:rPr lang="en-US" dirty="0"/>
              <a:t>: None of the ADLS documentation discusses working with OneLake</a:t>
            </a:r>
          </a:p>
          <a:p>
            <a:pPr lvl="1"/>
            <a:r>
              <a:rPr lang="en-US" dirty="0"/>
              <a:t>Some functionality provided by ADLS Gen2 APIs not available when accessing OneLake</a:t>
            </a:r>
          </a:p>
          <a:p>
            <a:pPr lvl="1"/>
            <a:r>
              <a:rPr lang="en-US" dirty="0"/>
              <a:t>Examples of these features includes creating storage containers and programming permissions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8AB1A7-43EB-D082-83BE-C61FAFE31C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2064" y="3944665"/>
            <a:ext cx="5391902" cy="685896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13034058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28C286-35CB-205D-D53A-49123A9AA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Configuring OneLake in the Fabric Admin Portal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907149-DE7A-DBD2-7E58-68167536B32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077218"/>
          </a:xfrm>
        </p:spPr>
        <p:txBody>
          <a:bodyPr/>
          <a:lstStyle/>
          <a:p>
            <a:r>
              <a:rPr lang="en-US" dirty="0"/>
              <a:t>Access to OneLake using ADLS Gen2 APIs can be enabled/disabled</a:t>
            </a:r>
          </a:p>
          <a:p>
            <a:pPr lvl="1"/>
            <a:r>
              <a:rPr lang="en-US" dirty="0"/>
              <a:t>These settings must be enabled to successfully access to OneLake storage</a:t>
            </a:r>
          </a:p>
          <a:p>
            <a:pPr lvl="1"/>
            <a:r>
              <a:rPr lang="en-US" dirty="0"/>
              <a:t>They are enabled by default but can be disabled by Fabric Administrator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E0372B-CB5E-987C-0EF4-5B73D9077F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3140" y="2498101"/>
            <a:ext cx="9079585" cy="326898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546911389"/>
      </p:ext>
    </p:extLst>
  </p:cSld>
  <p:clrMapOvr>
    <a:masterClrMapping/>
  </p:clrMapOvr>
  <p:transition>
    <p:fade/>
  </p:transition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CEFE1-FE5C-BC55-475C-525079E69D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/>
          <a:p>
            <a:r>
              <a:rPr lang="en-US" dirty="0"/>
              <a:t>Accessing OneLake using ADLS Gen2 APIs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EF4CDE-E878-45F2-CDBC-4C88C5E96EE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175" y="1227138"/>
            <a:ext cx="11604625" cy="4532010"/>
          </a:xfrm>
        </p:spPr>
        <p:txBody>
          <a:bodyPr/>
          <a:lstStyle/>
          <a:p>
            <a:r>
              <a:rPr lang="en-US" dirty="0"/>
              <a:t>All access to Azure storage for OneLake accessible through a single URL</a:t>
            </a:r>
          </a:p>
          <a:p>
            <a:pPr lvl="1"/>
            <a:r>
              <a:rPr lang="en-US" sz="1800" dirty="0"/>
              <a:t>Base URL for Fabric public </a:t>
            </a:r>
            <a:r>
              <a:rPr lang="en-US" dirty="0"/>
              <a:t>c</a:t>
            </a:r>
            <a:r>
              <a:rPr lang="en-US" sz="1800" dirty="0"/>
              <a:t>loud is </a:t>
            </a:r>
            <a:r>
              <a:rPr lang="en-US" sz="1800" b="1" dirty="0">
                <a:solidFill>
                  <a:schemeClr val="accent3">
                    <a:lumMod val="75000"/>
                  </a:schemeClr>
                </a:solidFill>
              </a:rPr>
              <a:t>https://onelake.dfs.fabric.microsoft.com</a:t>
            </a:r>
            <a:endParaRPr lang="en-US" sz="1800" dirty="0"/>
          </a:p>
          <a:p>
            <a:pPr lvl="1"/>
            <a:r>
              <a:rPr lang="en-US" dirty="0"/>
              <a:t>Base URL of OneLake will be different when accessing other Microsoft clouds</a:t>
            </a:r>
          </a:p>
          <a:p>
            <a:pPr>
              <a:spcBef>
                <a:spcPts val="1800"/>
              </a:spcBef>
            </a:pPr>
            <a:r>
              <a:rPr lang="en-US" dirty="0"/>
              <a:t>Access lakehouse storage using name of workspace and name of lakehouse/warehouse</a:t>
            </a:r>
          </a:p>
          <a:p>
            <a:pPr lvl="1"/>
            <a:r>
              <a:rPr lang="en-US" sz="1600" b="1" dirty="0">
                <a:solidFill>
                  <a:schemeClr val="tx1">
                    <a:lumMod val="60000"/>
                    <a:lumOff val="40000"/>
                  </a:schemeClr>
                </a:solidFill>
              </a:rPr>
              <a:t>https://onelake.dfs.fabric.microsoft.com</a:t>
            </a:r>
            <a:r>
              <a:rPr lang="en-US" sz="1600" dirty="0"/>
              <a:t>/{</a:t>
            </a:r>
            <a:r>
              <a:rPr lang="en-US" sz="1400" b="1" dirty="0">
                <a:solidFill>
                  <a:schemeClr val="accent3">
                    <a:lumMod val="75000"/>
                  </a:schemeClr>
                </a:solidFill>
              </a:rPr>
              <a:t>WORKSPACE_NAME</a:t>
            </a:r>
            <a:r>
              <a:rPr lang="en-US" sz="1600" dirty="0"/>
              <a:t>}/{</a:t>
            </a:r>
            <a:r>
              <a:rPr lang="en-US" sz="1400" b="1" dirty="0">
                <a:solidFill>
                  <a:schemeClr val="accent3">
                    <a:lumMod val="75000"/>
                  </a:schemeClr>
                </a:solidFill>
              </a:rPr>
              <a:t>ITEM_NAME</a:t>
            </a:r>
            <a:r>
              <a:rPr lang="en-US" sz="1600" dirty="0"/>
              <a:t>}.{</a:t>
            </a:r>
            <a:r>
              <a:rPr lang="en-US" sz="1400" b="1" dirty="0">
                <a:solidFill>
                  <a:schemeClr val="accent3">
                    <a:lumMod val="75000"/>
                  </a:schemeClr>
                </a:solidFill>
              </a:rPr>
              <a:t>ITEM_TYPE</a:t>
            </a:r>
            <a:r>
              <a:rPr lang="en-US" sz="1600" dirty="0"/>
              <a:t>}/{</a:t>
            </a:r>
            <a:r>
              <a:rPr lang="en-US" sz="1400" b="1" dirty="0">
                <a:solidFill>
                  <a:schemeClr val="accent3">
                    <a:lumMod val="75000"/>
                  </a:schemeClr>
                </a:solidFill>
              </a:rPr>
              <a:t>FILE_PATH</a:t>
            </a:r>
            <a:r>
              <a:rPr lang="en-US" sz="1600" dirty="0"/>
              <a:t>}/{</a:t>
            </a:r>
            <a:r>
              <a:rPr lang="en-US" sz="1400" b="1" dirty="0">
                <a:solidFill>
                  <a:schemeClr val="accent3">
                    <a:lumMod val="75000"/>
                  </a:schemeClr>
                </a:solidFill>
              </a:rPr>
              <a:t>FILE_NAME</a:t>
            </a:r>
            <a:r>
              <a:rPr lang="en-US" sz="1600" dirty="0"/>
              <a:t>}</a:t>
            </a:r>
          </a:p>
          <a:p>
            <a:pPr>
              <a:spcBef>
                <a:spcPts val="1800"/>
              </a:spcBef>
            </a:pPr>
            <a:r>
              <a:rPr lang="en-US" dirty="0"/>
              <a:t>Access lakehouse storage using Id of workspace and Id of item</a:t>
            </a:r>
          </a:p>
          <a:p>
            <a:pPr lvl="1">
              <a:spcBef>
                <a:spcPts val="300"/>
              </a:spcBef>
            </a:pPr>
            <a:r>
              <a:rPr lang="en-US" dirty="0"/>
              <a:t>Using IDs instead of names is much less problematic</a:t>
            </a:r>
          </a:p>
          <a:p>
            <a:pPr lvl="1"/>
            <a:r>
              <a:rPr lang="en-US" b="1" dirty="0">
                <a:solidFill>
                  <a:schemeClr val="tx1">
                    <a:lumMod val="60000"/>
                    <a:lumOff val="40000"/>
                  </a:schemeClr>
                </a:solidFill>
              </a:rPr>
              <a:t>https://onelake.dfs.fabric.microsoft.com</a:t>
            </a:r>
            <a:r>
              <a:rPr lang="en-US" dirty="0"/>
              <a:t>/{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WORKSPACE_ID</a:t>
            </a:r>
            <a:r>
              <a:rPr lang="en-US" dirty="0"/>
              <a:t>}/{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ITEM_ID</a:t>
            </a:r>
            <a:r>
              <a:rPr lang="en-US" dirty="0"/>
              <a:t>}/{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FILE_PATH</a:t>
            </a:r>
            <a:r>
              <a:rPr lang="en-US" dirty="0"/>
              <a:t>}/{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FILE_NAME</a:t>
            </a:r>
            <a:r>
              <a:rPr lang="en-US" dirty="0"/>
              <a:t>}</a:t>
            </a:r>
          </a:p>
          <a:p>
            <a:pPr>
              <a:spcBef>
                <a:spcPts val="1800"/>
              </a:spcBef>
            </a:pPr>
            <a:r>
              <a:rPr lang="en-US" dirty="0"/>
              <a:t>OneLake also supports the Azure Blob Filesystem driver (ABFS)</a:t>
            </a:r>
          </a:p>
          <a:p>
            <a:pPr lvl="1"/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abfss</a:t>
            </a:r>
            <a:r>
              <a:rPr lang="en-US" dirty="0"/>
              <a:t>://{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WORKSPACE_ID</a:t>
            </a:r>
            <a:r>
              <a:rPr lang="en-US" dirty="0"/>
              <a:t>}@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onelake.dfs.fabric.microsoft.com</a:t>
            </a:r>
            <a:r>
              <a:rPr lang="en-US" dirty="0"/>
              <a:t>/{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ITEM_ID</a:t>
            </a:r>
            <a:r>
              <a:rPr lang="en-US" dirty="0"/>
              <a:t>}/{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FILE_PATH</a:t>
            </a:r>
            <a:r>
              <a:rPr lang="en-US" dirty="0"/>
              <a:t>}/{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FILE_NAME</a:t>
            </a:r>
            <a:r>
              <a:rPr lang="en-US" dirty="0"/>
              <a:t>}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20780946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33892753-D700-57E8-96B4-A98495421B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831" y="1091932"/>
            <a:ext cx="8510056" cy="5603875"/>
          </a:xfrm>
          <a:prstGeom prst="rect">
            <a:avLst/>
          </a:prstGeom>
        </p:spPr>
      </p:pic>
      <p:sp>
        <p:nvSpPr>
          <p:cNvPr id="27" name="Arrow: Left 26">
            <a:extLst>
              <a:ext uri="{FF2B5EF4-FFF2-40B4-BE49-F238E27FC236}">
                <a16:creationId xmlns:a16="http://schemas.microsoft.com/office/drawing/2014/main" id="{276753C0-0F88-A2D0-4FC6-2FEEF957CBAA}"/>
              </a:ext>
            </a:extLst>
          </p:cNvPr>
          <p:cNvSpPr/>
          <p:nvPr/>
        </p:nvSpPr>
        <p:spPr bwMode="auto">
          <a:xfrm>
            <a:off x="1544223" y="2222482"/>
            <a:ext cx="2036570" cy="343257"/>
          </a:xfrm>
          <a:prstGeom prst="leftArrow">
            <a:avLst>
              <a:gd name="adj1" fmla="val 62389"/>
              <a:gd name="adj2" fmla="val 54646"/>
            </a:avLst>
          </a:prstGeom>
          <a:solidFill>
            <a:schemeClr val="accent4"/>
          </a:solidFill>
          <a:ln w="19050">
            <a:solidFill>
              <a:schemeClr val="accent3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create new connection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4DF0A394-F5EA-B6B9-68D8-11E26781AE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341" y="1089760"/>
            <a:ext cx="8510056" cy="56038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FD9BDC8-5ECF-4269-E78D-E0415E159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Accessing OneLake using Azure Storage Explorer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912605-85AA-04BA-E968-C802748A3C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6240" y="1645968"/>
            <a:ext cx="5946058" cy="44958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CBC4537-02FF-C1D4-1490-8BCB9291D3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7105" y="1645968"/>
            <a:ext cx="5946058" cy="44958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F094800-A0BC-4E3C-754C-58FFCF2FBC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5443" y="1641281"/>
            <a:ext cx="5946058" cy="44958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FC372CB-6D11-8CE0-0B6B-A1715824FD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1953" y="1648140"/>
            <a:ext cx="5946058" cy="449580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2F1959AD-099B-CE00-3F2A-759E1A1E2D9E}"/>
              </a:ext>
            </a:extLst>
          </p:cNvPr>
          <p:cNvGrpSpPr/>
          <p:nvPr/>
        </p:nvGrpSpPr>
        <p:grpSpPr>
          <a:xfrm>
            <a:off x="2414772" y="3407511"/>
            <a:ext cx="5640447" cy="1633672"/>
            <a:chOff x="1887664" y="1824898"/>
            <a:chExt cx="6203476" cy="1958941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EA61480B-D0A1-1835-565D-B47B1FD0DF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16292" r="47275" b="61688"/>
            <a:stretch/>
          </p:blipFill>
          <p:spPr>
            <a:xfrm>
              <a:off x="1887664" y="1824898"/>
              <a:ext cx="6203476" cy="1958941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853C203-B0EE-B7D2-AFD3-B158BC3CFA09}"/>
                </a:ext>
              </a:extLst>
            </p:cNvPr>
            <p:cNvSpPr/>
            <p:nvPr/>
          </p:nvSpPr>
          <p:spPr bwMode="auto">
            <a:xfrm>
              <a:off x="4888785" y="3024810"/>
              <a:ext cx="2984265" cy="400050"/>
            </a:xfrm>
            <a:prstGeom prst="rect">
              <a:avLst/>
            </a:prstGeom>
            <a:noFill/>
            <a:ln w="38100">
              <a:solidFill>
                <a:schemeClr val="accent3">
                  <a:lumMod val="75000"/>
                </a:schemeClr>
              </a:solidFill>
              <a:prstDash val="sysDot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24657F86-9CB1-0400-BD27-C8219503678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8933" y="1654999"/>
            <a:ext cx="5946058" cy="4495800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9BBF7AD-4823-66C0-B74B-FA31111324B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9954" y="1111709"/>
            <a:ext cx="8510056" cy="5603875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672F110-C96D-2E90-E187-1CAE8285314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2329" y="1093387"/>
            <a:ext cx="8915571" cy="5656732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81728497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B1E090-ED64-7FB3-D7DA-BFB8C4A28C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154AAF2-5079-A3CD-9944-CAB34A28E84C}"/>
              </a:ext>
            </a:extLst>
          </p:cNvPr>
          <p:cNvSpPr/>
          <p:nvPr/>
        </p:nvSpPr>
        <p:spPr>
          <a:xfrm>
            <a:off x="3332019" y="2536938"/>
            <a:ext cx="6412057" cy="3522526"/>
          </a:xfrm>
          <a:prstGeom prst="rect">
            <a:avLst/>
          </a:prstGeom>
          <a:solidFill>
            <a:srgbClr val="EFF4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3152" bIns="91440" rtlCol="0" anchor="b"/>
          <a:lstStyle/>
          <a:p>
            <a:pPr algn="ctr"/>
            <a:r>
              <a:rPr lang="en-US" sz="1100" b="1" dirty="0">
                <a:solidFill>
                  <a:schemeClr val="bg2">
                    <a:lumMod val="65000"/>
                  </a:schemeClr>
                </a:solidFill>
              </a:rPr>
              <a:t>Customer Tenant Workspace</a:t>
            </a:r>
          </a:p>
        </p:txBody>
      </p:sp>
      <p:sp>
        <p:nvSpPr>
          <p:cNvPr id="58" name="Title 57">
            <a:extLst>
              <a:ext uri="{FF2B5EF4-FFF2-40B4-BE49-F238E27FC236}">
                <a16:creationId xmlns:a16="http://schemas.microsoft.com/office/drawing/2014/main" id="{7752EC1F-F947-F541-FA27-B3F153986B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/>
          <a:p>
            <a:r>
              <a:rPr lang="en-US" dirty="0"/>
              <a:t>ISV Flow using ADLS GEN2 APIs and Load Table API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5AAF24-3748-9EAF-91B9-09760A80C4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077218"/>
          </a:xfrm>
        </p:spPr>
        <p:txBody>
          <a:bodyPr/>
          <a:lstStyle/>
          <a:p>
            <a:r>
              <a:rPr lang="en-US" dirty="0"/>
              <a:t>New integration flow to populate delta tables from uploaded data files</a:t>
            </a:r>
          </a:p>
          <a:p>
            <a:pPr lvl="1"/>
            <a:r>
              <a:rPr lang="en-US" sz="1800" b="1" dirty="0">
                <a:solidFill>
                  <a:srgbClr val="8A0000"/>
                </a:solidFill>
              </a:rPr>
              <a:t>ADLS Gen2 API</a:t>
            </a:r>
            <a:r>
              <a:rPr lang="en-US" dirty="0"/>
              <a:t> used to upload CSV and/or PARQUET files to 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Files</a:t>
            </a:r>
            <a:r>
              <a:rPr lang="en-US" dirty="0"/>
              <a:t> section in lakehouse</a:t>
            </a:r>
          </a:p>
          <a:p>
            <a:pPr lvl="1"/>
            <a:r>
              <a:rPr lang="en-US" sz="1800" b="1" dirty="0">
                <a:solidFill>
                  <a:srgbClr val="8A0000"/>
                </a:solidFill>
              </a:rPr>
              <a:t>Tables – Load Table</a:t>
            </a:r>
            <a:r>
              <a:rPr lang="en-US" dirty="0"/>
              <a:t> API used to load delta table from data file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D366254-0659-042B-5145-43461152BF9A}"/>
              </a:ext>
            </a:extLst>
          </p:cNvPr>
          <p:cNvSpPr/>
          <p:nvPr/>
        </p:nvSpPr>
        <p:spPr bwMode="auto">
          <a:xfrm>
            <a:off x="3585349" y="2721243"/>
            <a:ext cx="5930127" cy="299622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5760" tIns="82296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Lakehouse</a:t>
            </a:r>
            <a:endParaRPr lang="en-US" sz="1200" dirty="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7CCC8CA-2808-0C4B-6B16-04C74461C2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48879" y="2769517"/>
            <a:ext cx="268960" cy="241589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55949212-C497-0DFC-335F-1C2CE6D94DAB}"/>
              </a:ext>
            </a:extLst>
          </p:cNvPr>
          <p:cNvSpPr/>
          <p:nvPr/>
        </p:nvSpPr>
        <p:spPr>
          <a:xfrm>
            <a:off x="1390905" y="3011105"/>
            <a:ext cx="1171782" cy="2442521"/>
          </a:xfrm>
          <a:prstGeom prst="rect">
            <a:avLst/>
          </a:prstGeom>
          <a:solidFill>
            <a:srgbClr val="EFF4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Custom ISV Application</a:t>
            </a:r>
            <a:endParaRPr lang="en-US" sz="900" b="1" dirty="0">
              <a:solidFill>
                <a:schemeClr val="tx1"/>
              </a:solidFill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00D19001-284C-1F8E-3FB9-0C5C48FDF6F8}"/>
              </a:ext>
            </a:extLst>
          </p:cNvPr>
          <p:cNvSpPr/>
          <p:nvPr/>
        </p:nvSpPr>
        <p:spPr bwMode="auto">
          <a:xfrm>
            <a:off x="3841236" y="3131071"/>
            <a:ext cx="2662175" cy="2404181"/>
          </a:xfrm>
          <a:prstGeom prst="rect">
            <a:avLst/>
          </a:prstGeom>
          <a:solidFill>
            <a:srgbClr val="CD7F32">
              <a:alpha val="50196"/>
            </a:srgbClr>
          </a:solidFill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Files</a:t>
            </a: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 section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C8F839-D8E2-24B9-F126-6C7F7DE639DB}"/>
              </a:ext>
            </a:extLst>
          </p:cNvPr>
          <p:cNvSpPr/>
          <p:nvPr/>
        </p:nvSpPr>
        <p:spPr bwMode="auto">
          <a:xfrm>
            <a:off x="6503411" y="3131070"/>
            <a:ext cx="2662175" cy="2404181"/>
          </a:xfrm>
          <a:prstGeom prst="rect">
            <a:avLst/>
          </a:prstGeom>
          <a:solidFill>
            <a:schemeClr val="bg1">
              <a:lumMod val="65000"/>
              <a:alpha val="50196"/>
            </a:schemeClr>
          </a:solidFill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Tables</a:t>
            </a: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 section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784BE7D-260A-C3DE-BF4C-B30A86353D17}"/>
              </a:ext>
            </a:extLst>
          </p:cNvPr>
          <p:cNvGrpSpPr/>
          <p:nvPr/>
        </p:nvGrpSpPr>
        <p:grpSpPr>
          <a:xfrm>
            <a:off x="2562687" y="3331761"/>
            <a:ext cx="3770913" cy="1775187"/>
            <a:chOff x="2419812" y="3541311"/>
            <a:chExt cx="3770913" cy="1775187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0D571347-A242-5B39-0845-E104B9BA77F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97508" y="3541311"/>
              <a:ext cx="2093217" cy="177518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46" name="Arrow: Right 45">
              <a:extLst>
                <a:ext uri="{FF2B5EF4-FFF2-40B4-BE49-F238E27FC236}">
                  <a16:creationId xmlns:a16="http://schemas.microsoft.com/office/drawing/2014/main" id="{D20F58E0-B7BC-C750-3761-A0626FCE6F2C}"/>
                </a:ext>
              </a:extLst>
            </p:cNvPr>
            <p:cNvSpPr/>
            <p:nvPr/>
          </p:nvSpPr>
          <p:spPr bwMode="auto">
            <a:xfrm>
              <a:off x="2419812" y="4023735"/>
              <a:ext cx="1762721" cy="448836"/>
            </a:xfrm>
            <a:prstGeom prst="rightArrow">
              <a:avLst>
                <a:gd name="adj1" fmla="val 76034"/>
                <a:gd name="adj2" fmla="val 50000"/>
              </a:avLst>
            </a:prstGeom>
            <a:solidFill>
              <a:srgbClr val="8A0000"/>
            </a:solidFill>
            <a:ln w="19050">
              <a:solidFill>
                <a:srgbClr val="8A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432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rPr>
                <a:t>ADLS Gen2 API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92313D46-5E7E-A38A-7AF5-9ABAA893FC49}"/>
              </a:ext>
            </a:extLst>
          </p:cNvPr>
          <p:cNvGrpSpPr/>
          <p:nvPr/>
        </p:nvGrpSpPr>
        <p:grpSpPr>
          <a:xfrm>
            <a:off x="2557871" y="3331762"/>
            <a:ext cx="6319563" cy="1775186"/>
            <a:chOff x="2414996" y="3541312"/>
            <a:chExt cx="6319563" cy="1775186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8C27E4B2-782B-628D-56C6-2C77991BD11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699794" y="3541312"/>
              <a:ext cx="2034765" cy="177518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16D8200C-F641-94C0-23D0-1744B19CACF9}"/>
                </a:ext>
              </a:extLst>
            </p:cNvPr>
            <p:cNvSpPr/>
            <p:nvPr/>
          </p:nvSpPr>
          <p:spPr bwMode="auto">
            <a:xfrm>
              <a:off x="2414996" y="4497903"/>
              <a:ext cx="4392204" cy="448836"/>
            </a:xfrm>
            <a:prstGeom prst="rightArrow">
              <a:avLst>
                <a:gd name="adj1" fmla="val 76034"/>
                <a:gd name="adj2" fmla="val 50000"/>
              </a:avLst>
            </a:prstGeom>
            <a:solidFill>
              <a:srgbClr val="8A0000"/>
            </a:solidFill>
            <a:ln w="19050">
              <a:solidFill>
                <a:srgbClr val="8A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432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rPr>
                <a:t>Tables – Load Table API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2692543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3E954-FB3B-70BF-7CF5-BA338D55F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Demo6-OnelakeFileWriter Provisioning Flow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154AAF2-5079-A3CD-9944-CAB34A28E84C}"/>
              </a:ext>
            </a:extLst>
          </p:cNvPr>
          <p:cNvSpPr/>
          <p:nvPr/>
        </p:nvSpPr>
        <p:spPr>
          <a:xfrm>
            <a:off x="3365498" y="1191250"/>
            <a:ext cx="7688868" cy="5518198"/>
          </a:xfrm>
          <a:prstGeom prst="rect">
            <a:avLst/>
          </a:prstGeom>
          <a:solidFill>
            <a:srgbClr val="EFF4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0" tIns="73152" bIns="91440" rtlCol="0" anchor="b"/>
          <a:lstStyle/>
          <a:p>
            <a:r>
              <a:rPr lang="en-US" sz="1100" b="1" dirty="0">
                <a:solidFill>
                  <a:schemeClr val="bg2">
                    <a:lumMod val="65000"/>
                  </a:schemeClr>
                </a:solidFill>
              </a:rPr>
              <a:t>Customer Tenant Workspace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D366254-0659-042B-5145-43461152BF9A}"/>
              </a:ext>
            </a:extLst>
          </p:cNvPr>
          <p:cNvSpPr/>
          <p:nvPr/>
        </p:nvSpPr>
        <p:spPr bwMode="auto">
          <a:xfrm>
            <a:off x="4174499" y="3053533"/>
            <a:ext cx="2346438" cy="319950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82296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Lakehouse - Staging</a:t>
            </a:r>
            <a:endParaRPr lang="en-US" sz="1100" dirty="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5949212-C497-0DFC-335F-1C2CE6D94DAB}"/>
              </a:ext>
            </a:extLst>
          </p:cNvPr>
          <p:cNvSpPr/>
          <p:nvPr/>
        </p:nvSpPr>
        <p:spPr>
          <a:xfrm>
            <a:off x="805937" y="1191250"/>
            <a:ext cx="1521961" cy="5518197"/>
          </a:xfrm>
          <a:prstGeom prst="rect">
            <a:avLst/>
          </a:prstGeom>
          <a:solidFill>
            <a:srgbClr val="EFF4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Custom ISV Application</a:t>
            </a:r>
            <a:endParaRPr lang="en-US" sz="900" b="1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9E75952-993F-4F7E-428A-EE4AB0CE05B5}"/>
              </a:ext>
            </a:extLst>
          </p:cNvPr>
          <p:cNvSpPr/>
          <p:nvPr/>
        </p:nvSpPr>
        <p:spPr bwMode="auto">
          <a:xfrm>
            <a:off x="4174499" y="1280792"/>
            <a:ext cx="2346438" cy="17116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82296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Warehouse - Sales</a:t>
            </a:r>
            <a:endParaRPr lang="en-US" sz="1100" dirty="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A5EBCCE-4702-A49C-7182-097D3C12EFBC}"/>
              </a:ext>
            </a:extLst>
          </p:cNvPr>
          <p:cNvGrpSpPr/>
          <p:nvPr/>
        </p:nvGrpSpPr>
        <p:grpSpPr>
          <a:xfrm>
            <a:off x="2409535" y="3412242"/>
            <a:ext cx="3923924" cy="1282543"/>
            <a:chOff x="2409141" y="3611959"/>
            <a:chExt cx="3923924" cy="1282543"/>
          </a:xfrm>
        </p:grpSpPr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16D8200C-F641-94C0-23D0-1744B19CACF9}"/>
                </a:ext>
              </a:extLst>
            </p:cNvPr>
            <p:cNvSpPr/>
            <p:nvPr/>
          </p:nvSpPr>
          <p:spPr bwMode="auto">
            <a:xfrm>
              <a:off x="2409141" y="3997662"/>
              <a:ext cx="2106553" cy="448836"/>
            </a:xfrm>
            <a:prstGeom prst="rightArrow">
              <a:avLst>
                <a:gd name="adj1" fmla="val 76034"/>
                <a:gd name="adj2" fmla="val 50000"/>
              </a:avLst>
            </a:prstGeom>
            <a:solidFill>
              <a:srgbClr val="8A0000"/>
            </a:solidFill>
            <a:ln w="19050">
              <a:solidFill>
                <a:srgbClr val="8A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432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rPr>
                <a:t>Tables –Load Table</a:t>
              </a: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7B787632-C401-AD06-A6CC-7BDE839E83E7}"/>
                </a:ext>
              </a:extLst>
            </p:cNvPr>
            <p:cNvGrpSpPr/>
            <p:nvPr/>
          </p:nvGrpSpPr>
          <p:grpSpPr>
            <a:xfrm>
              <a:off x="4538576" y="3611959"/>
              <a:ext cx="1794489" cy="1282543"/>
              <a:chOff x="4538576" y="3611959"/>
              <a:chExt cx="1794489" cy="1282543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9E641F4B-1784-2DD7-BE9C-7B4AC44F9CD4}"/>
                  </a:ext>
                </a:extLst>
              </p:cNvPr>
              <p:cNvSpPr/>
              <p:nvPr/>
            </p:nvSpPr>
            <p:spPr bwMode="auto">
              <a:xfrm rot="16200000">
                <a:off x="4794549" y="3355986"/>
                <a:ext cx="1282543" cy="1794489"/>
              </a:xfrm>
              <a:prstGeom prst="rect">
                <a:avLst/>
              </a:prstGeom>
              <a:solidFill>
                <a:schemeClr val="bg1">
                  <a:lumMod val="75000"/>
                  <a:alpha val="50196"/>
                </a:schemeClr>
              </a:solidFill>
              <a:ln w="3175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Silver layer</a:t>
                </a:r>
              </a:p>
            </p:txBody>
          </p:sp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6E6433A4-CF2A-B055-F36C-6F67B9EFAA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620213" y="3672218"/>
                <a:ext cx="1363083" cy="1189192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</p:grp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6334321-D88A-7FF0-E657-B453781FBE80}"/>
              </a:ext>
            </a:extLst>
          </p:cNvPr>
          <p:cNvGrpSpPr/>
          <p:nvPr/>
        </p:nvGrpSpPr>
        <p:grpSpPr>
          <a:xfrm>
            <a:off x="2365335" y="1603717"/>
            <a:ext cx="3893664" cy="1320436"/>
            <a:chOff x="2379006" y="1794932"/>
            <a:chExt cx="3893664" cy="1320436"/>
          </a:xfrm>
        </p:grpSpPr>
        <p:sp>
          <p:nvSpPr>
            <p:cNvPr id="17" name="Arrow: Right 16">
              <a:extLst>
                <a:ext uri="{FF2B5EF4-FFF2-40B4-BE49-F238E27FC236}">
                  <a16:creationId xmlns:a16="http://schemas.microsoft.com/office/drawing/2014/main" id="{78F11C03-1436-D87F-7EE8-D9988C77960F}"/>
                </a:ext>
              </a:extLst>
            </p:cNvPr>
            <p:cNvSpPr/>
            <p:nvPr/>
          </p:nvSpPr>
          <p:spPr bwMode="auto">
            <a:xfrm>
              <a:off x="2379006" y="2227385"/>
              <a:ext cx="2136688" cy="448836"/>
            </a:xfrm>
            <a:prstGeom prst="rightArrow">
              <a:avLst>
                <a:gd name="adj1" fmla="val 76034"/>
                <a:gd name="adj2" fmla="val 50000"/>
              </a:avLst>
            </a:prstGeom>
            <a:solidFill>
              <a:srgbClr val="8A0000"/>
            </a:solidFill>
            <a:ln w="19050">
              <a:solidFill>
                <a:srgbClr val="8A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432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rPr>
                <a:t>SQL Commands</a:t>
              </a:r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A2F93434-A513-7923-75EB-45EB4C96B375}"/>
                </a:ext>
              </a:extLst>
            </p:cNvPr>
            <p:cNvGrpSpPr/>
            <p:nvPr/>
          </p:nvGrpSpPr>
          <p:grpSpPr>
            <a:xfrm>
              <a:off x="4541504" y="1794932"/>
              <a:ext cx="1731166" cy="1320436"/>
              <a:chOff x="4541504" y="1794932"/>
              <a:chExt cx="1731166" cy="1320436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37D4CA2B-975D-FC94-20D2-920FFF378710}"/>
                  </a:ext>
                </a:extLst>
              </p:cNvPr>
              <p:cNvSpPr/>
              <p:nvPr/>
            </p:nvSpPr>
            <p:spPr bwMode="auto">
              <a:xfrm rot="16200000">
                <a:off x="4746869" y="1589567"/>
                <a:ext cx="1320436" cy="1731166"/>
              </a:xfrm>
              <a:prstGeom prst="rect">
                <a:avLst/>
              </a:prstGeom>
              <a:solidFill>
                <a:srgbClr val="CDAA35">
                  <a:alpha val="50196"/>
                </a:srgbClr>
              </a:solidFill>
              <a:ln w="3175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Gold layer</a:t>
                </a:r>
              </a:p>
            </p:txBody>
          </p:sp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0AF2840D-0310-1BC2-BCD1-0494A6E21E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593006" y="1864118"/>
                <a:ext cx="1353617" cy="1191646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</p:grp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59835646-F877-EAF4-AA71-D329643F3FDB}"/>
              </a:ext>
            </a:extLst>
          </p:cNvPr>
          <p:cNvGrpSpPr/>
          <p:nvPr/>
        </p:nvGrpSpPr>
        <p:grpSpPr>
          <a:xfrm>
            <a:off x="7034492" y="1289116"/>
            <a:ext cx="2885985" cy="1703333"/>
            <a:chOff x="6899251" y="1317011"/>
            <a:chExt cx="3279117" cy="1935362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CDCFFB52-1C35-9E28-D5AD-F00FBAAE2C00}"/>
                </a:ext>
              </a:extLst>
            </p:cNvPr>
            <p:cNvSpPr/>
            <p:nvPr/>
          </p:nvSpPr>
          <p:spPr bwMode="auto">
            <a:xfrm>
              <a:off x="6899251" y="1317011"/>
              <a:ext cx="3279117" cy="19353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82296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5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Semantic Model</a:t>
              </a:r>
              <a:endParaRPr lang="en-US" sz="9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0BEE76D-6780-2BA0-D140-BEB639CDDEF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02689" y="1593883"/>
              <a:ext cx="3275678" cy="165849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943FA142-B88F-71C4-BB6F-432280665CC2}"/>
              </a:ext>
            </a:extLst>
          </p:cNvPr>
          <p:cNvGrpSpPr/>
          <p:nvPr/>
        </p:nvGrpSpPr>
        <p:grpSpPr>
          <a:xfrm>
            <a:off x="9996913" y="1532794"/>
            <a:ext cx="879526" cy="1202580"/>
            <a:chOff x="9505300" y="1522961"/>
            <a:chExt cx="879526" cy="1202580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BD0B4AF7-F644-5AC5-7C47-2577A0CFEEC4}"/>
                </a:ext>
              </a:extLst>
            </p:cNvPr>
            <p:cNvGrpSpPr/>
            <p:nvPr/>
          </p:nvGrpSpPr>
          <p:grpSpPr>
            <a:xfrm>
              <a:off x="9505300" y="1522961"/>
              <a:ext cx="879526" cy="480682"/>
              <a:chOff x="8375373" y="3545699"/>
              <a:chExt cx="1172717" cy="640918"/>
            </a:xfrm>
          </p:grpSpPr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FE05ECF4-E477-28E8-98B7-43DEE535AEA7}"/>
                  </a:ext>
                </a:extLst>
              </p:cNvPr>
              <p:cNvGrpSpPr/>
              <p:nvPr/>
            </p:nvGrpSpPr>
            <p:grpSpPr>
              <a:xfrm>
                <a:off x="8907172" y="3545699"/>
                <a:ext cx="640918" cy="640918"/>
                <a:chOff x="10453309" y="3176803"/>
                <a:chExt cx="640918" cy="640918"/>
              </a:xfrm>
            </p:grpSpPr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1A7DB804-1B82-D756-530A-F567B4DA3D93}"/>
                    </a:ext>
                  </a:extLst>
                </p:cNvPr>
                <p:cNvSpPr/>
                <p:nvPr/>
              </p:nvSpPr>
              <p:spPr bwMode="auto">
                <a:xfrm>
                  <a:off x="10453309" y="3176803"/>
                  <a:ext cx="640918" cy="6409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400" b="1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41" name="Graphic 40">
                  <a:extLst>
                    <a:ext uri="{FF2B5EF4-FFF2-40B4-BE49-F238E27FC236}">
                      <a16:creationId xmlns:a16="http://schemas.microsoft.com/office/drawing/2014/main" id="{CEB4CC65-ED62-CF7F-E88A-3324DDBB2E8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563445" y="3331394"/>
                  <a:ext cx="427279" cy="440631"/>
                </a:xfrm>
                <a:prstGeom prst="rect">
                  <a:avLst/>
                </a:prstGeom>
              </p:spPr>
            </p:pic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6E032DF1-13FF-B625-CD7E-2EB1EEC6B760}"/>
                    </a:ext>
                  </a:extLst>
                </p:cNvPr>
                <p:cNvSpPr txBox="1"/>
                <p:nvPr/>
              </p:nvSpPr>
              <p:spPr>
                <a:xfrm>
                  <a:off x="10453309" y="3178739"/>
                  <a:ext cx="640918" cy="141130"/>
                </a:xfrm>
                <a:prstGeom prst="rect">
                  <a:avLst/>
                </a:prstGeom>
                <a:solidFill>
                  <a:schemeClr val="tx1"/>
                </a:solidFill>
              </p:spPr>
              <p:txBody>
                <a:bodyPr wrap="none" lIns="182880" tIns="146304" rIns="182880" bIns="146304" rtlCol="0" anchor="ctr"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Aft>
                      <a:spcPts val="600"/>
                    </a:spcAft>
                  </a:pPr>
                  <a:r>
                    <a:rPr lang="en-US" sz="700" b="1" dirty="0">
                      <a:solidFill>
                        <a:schemeClr val="bg1"/>
                      </a:solidFill>
                    </a:rPr>
                    <a:t>report</a:t>
                  </a:r>
                </a:p>
              </p:txBody>
            </p:sp>
          </p:grpSp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8CB96105-2B6D-6804-F427-C3F2550E10D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375373" y="3896653"/>
                <a:ext cx="538432" cy="238359"/>
              </a:xfrm>
              <a:prstGeom prst="straightConnector1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38100">
                <a:solidFill>
                  <a:srgbClr val="82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1B0A53F1-EA10-8349-683E-9133FA5CACD4}"/>
                </a:ext>
              </a:extLst>
            </p:cNvPr>
            <p:cNvGrpSpPr/>
            <p:nvPr/>
          </p:nvGrpSpPr>
          <p:grpSpPr>
            <a:xfrm>
              <a:off x="9517968" y="2244859"/>
              <a:ext cx="866858" cy="480682"/>
              <a:chOff x="8392264" y="5491479"/>
              <a:chExt cx="1155826" cy="640918"/>
            </a:xfrm>
          </p:grpSpPr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E8AF8203-2B10-571E-91D8-97F90F7978A6}"/>
                  </a:ext>
                </a:extLst>
              </p:cNvPr>
              <p:cNvGrpSpPr/>
              <p:nvPr/>
            </p:nvGrpSpPr>
            <p:grpSpPr>
              <a:xfrm>
                <a:off x="8907172" y="5491479"/>
                <a:ext cx="640918" cy="640918"/>
                <a:chOff x="10453309" y="3176803"/>
                <a:chExt cx="640918" cy="640918"/>
              </a:xfrm>
            </p:grpSpPr>
            <p:sp>
              <p:nvSpPr>
                <p:cNvPr id="53" name="Rectangle 52">
                  <a:extLst>
                    <a:ext uri="{FF2B5EF4-FFF2-40B4-BE49-F238E27FC236}">
                      <a16:creationId xmlns:a16="http://schemas.microsoft.com/office/drawing/2014/main" id="{6F75666D-862C-F981-B69D-E19D0D16E66B}"/>
                    </a:ext>
                  </a:extLst>
                </p:cNvPr>
                <p:cNvSpPr/>
                <p:nvPr/>
              </p:nvSpPr>
              <p:spPr bwMode="auto">
                <a:xfrm>
                  <a:off x="10453309" y="3176803"/>
                  <a:ext cx="640918" cy="6409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400" b="1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54" name="Graphic 53">
                  <a:extLst>
                    <a:ext uri="{FF2B5EF4-FFF2-40B4-BE49-F238E27FC236}">
                      <a16:creationId xmlns:a16="http://schemas.microsoft.com/office/drawing/2014/main" id="{B155199C-E3BA-28D9-C8F1-B0BD7EBDC48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563445" y="3331394"/>
                  <a:ext cx="427279" cy="440631"/>
                </a:xfrm>
                <a:prstGeom prst="rect">
                  <a:avLst/>
                </a:prstGeom>
              </p:spPr>
            </p:pic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23E80D99-31D2-078F-01F7-218BE46B7364}"/>
                    </a:ext>
                  </a:extLst>
                </p:cNvPr>
                <p:cNvSpPr txBox="1"/>
                <p:nvPr/>
              </p:nvSpPr>
              <p:spPr>
                <a:xfrm>
                  <a:off x="10453309" y="3178739"/>
                  <a:ext cx="640918" cy="141130"/>
                </a:xfrm>
                <a:prstGeom prst="rect">
                  <a:avLst/>
                </a:prstGeom>
                <a:solidFill>
                  <a:schemeClr val="tx1"/>
                </a:solidFill>
              </p:spPr>
              <p:txBody>
                <a:bodyPr wrap="none" lIns="182880" tIns="146304" rIns="182880" bIns="146304" rtlCol="0" anchor="ctr"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Aft>
                      <a:spcPts val="600"/>
                    </a:spcAft>
                  </a:pPr>
                  <a:r>
                    <a:rPr lang="en-US" sz="700" b="1" dirty="0">
                      <a:solidFill>
                        <a:schemeClr val="bg1"/>
                      </a:solidFill>
                    </a:rPr>
                    <a:t>report</a:t>
                  </a:r>
                </a:p>
              </p:txBody>
            </p:sp>
          </p:grpSp>
          <p:cxnSp>
            <p:nvCxnSpPr>
              <p:cNvPr id="52" name="Straight Arrow Connector 51">
                <a:extLst>
                  <a:ext uri="{FF2B5EF4-FFF2-40B4-BE49-F238E27FC236}">
                    <a16:creationId xmlns:a16="http://schemas.microsoft.com/office/drawing/2014/main" id="{90CA0E76-8B95-B7D9-53BD-60D380433095}"/>
                  </a:ext>
                </a:extLst>
              </p:cNvPr>
              <p:cNvCxnSpPr>
                <a:cxnSpLocks/>
                <a:stCxn id="53" idx="1"/>
              </p:cNvCxnSpPr>
              <p:nvPr/>
            </p:nvCxnSpPr>
            <p:spPr>
              <a:xfrm flipH="1" flipV="1">
                <a:off x="8392264" y="5678641"/>
                <a:ext cx="514908" cy="133297"/>
              </a:xfrm>
              <a:prstGeom prst="straightConnector1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38100">
                <a:solidFill>
                  <a:srgbClr val="82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7" name="Rectangle 56">
            <a:extLst>
              <a:ext uri="{FF2B5EF4-FFF2-40B4-BE49-F238E27FC236}">
                <a16:creationId xmlns:a16="http://schemas.microsoft.com/office/drawing/2014/main" id="{3A967608-B8EA-2D43-B3D3-4D22E79C5F55}"/>
              </a:ext>
            </a:extLst>
          </p:cNvPr>
          <p:cNvSpPr/>
          <p:nvPr/>
        </p:nvSpPr>
        <p:spPr bwMode="auto">
          <a:xfrm rot="5400000">
            <a:off x="5922040" y="1971395"/>
            <a:ext cx="1711657" cy="330452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bg2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SQL Endpoint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E1B420B-DBEA-C730-F672-3C942ADDC294}"/>
              </a:ext>
            </a:extLst>
          </p:cNvPr>
          <p:cNvGrpSpPr/>
          <p:nvPr/>
        </p:nvGrpSpPr>
        <p:grpSpPr>
          <a:xfrm>
            <a:off x="2387569" y="4790228"/>
            <a:ext cx="3945893" cy="1335636"/>
            <a:chOff x="2387569" y="4790228"/>
            <a:chExt cx="3945893" cy="1335636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C1157327-6ABA-26C5-1D1D-A71DE106A5E5}"/>
                </a:ext>
              </a:extLst>
            </p:cNvPr>
            <p:cNvGrpSpPr/>
            <p:nvPr/>
          </p:nvGrpSpPr>
          <p:grpSpPr>
            <a:xfrm>
              <a:off x="2387569" y="4790228"/>
              <a:ext cx="3945893" cy="1335636"/>
              <a:chOff x="2387175" y="4927599"/>
              <a:chExt cx="3945893" cy="1335636"/>
            </a:xfrm>
          </p:grpSpPr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00D19001-284C-1F8E-3FB9-0C5C48FDF6F8}"/>
                  </a:ext>
                </a:extLst>
              </p:cNvPr>
              <p:cNvSpPr/>
              <p:nvPr/>
            </p:nvSpPr>
            <p:spPr bwMode="auto">
              <a:xfrm rot="16200000">
                <a:off x="4768006" y="4698172"/>
                <a:ext cx="1335636" cy="1794489"/>
              </a:xfrm>
              <a:prstGeom prst="rect">
                <a:avLst/>
              </a:prstGeom>
              <a:solidFill>
                <a:srgbClr val="CD7F32">
                  <a:alpha val="50196"/>
                </a:srgbClr>
              </a:solidFill>
              <a:ln w="3175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bronze layer</a:t>
                </a:r>
              </a:p>
            </p:txBody>
          </p:sp>
          <p:sp>
            <p:nvSpPr>
              <p:cNvPr id="46" name="Arrow: Right 45">
                <a:extLst>
                  <a:ext uri="{FF2B5EF4-FFF2-40B4-BE49-F238E27FC236}">
                    <a16:creationId xmlns:a16="http://schemas.microsoft.com/office/drawing/2014/main" id="{D20F58E0-B7BC-C750-3761-A0626FCE6F2C}"/>
                  </a:ext>
                </a:extLst>
              </p:cNvPr>
              <p:cNvSpPr/>
              <p:nvPr/>
            </p:nvSpPr>
            <p:spPr bwMode="auto">
              <a:xfrm>
                <a:off x="2387175" y="5422674"/>
                <a:ext cx="2063365" cy="416500"/>
              </a:xfrm>
              <a:prstGeom prst="rightArrow">
                <a:avLst>
                  <a:gd name="adj1" fmla="val 76034"/>
                  <a:gd name="adj2" fmla="val 50000"/>
                </a:avLst>
              </a:prstGeom>
              <a:solidFill>
                <a:srgbClr val="8A0000"/>
              </a:solidFill>
              <a:ln w="19050">
                <a:solidFill>
                  <a:srgbClr val="8A0000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2743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dirty="0">
                    <a:solidFill>
                      <a:schemeClr val="bg1"/>
                    </a:solidFill>
                    <a:ea typeface="Segoe UI" pitchFamily="34" charset="0"/>
                    <a:cs typeface="Segoe UI" pitchFamily="34" charset="0"/>
                  </a:rPr>
                  <a:t>ALDLS Gen2 API</a:t>
                </a:r>
              </a:p>
            </p:txBody>
          </p:sp>
        </p:grp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0824C689-9EAB-B7D9-CD1F-F36435FE68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r="20019" b="13656"/>
            <a:stretch/>
          </p:blipFill>
          <p:spPr>
            <a:xfrm>
              <a:off x="4611759" y="4850822"/>
              <a:ext cx="1371932" cy="1240262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E92DA4DD-A682-3E8A-CAFC-B8070B0B619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31236" y="3597204"/>
            <a:ext cx="4915540" cy="3169676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09188377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4" grpId="0" animBg="1"/>
      <p:bldP spid="15" grpId="0" animBg="1"/>
      <p:bldP spid="5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A60D2-0C3A-FF73-180A-BF52C469A2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/>
          <a:p>
            <a:r>
              <a:rPr lang="en-US" dirty="0"/>
              <a:t>Demo1–</a:t>
            </a:r>
            <a:r>
              <a:rPr lang="en-US" dirty="0" err="1"/>
              <a:t>GettingStarted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1706423-4067-8F98-A82D-33E24E1E607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175" y="1227138"/>
            <a:ext cx="11604625" cy="1431161"/>
          </a:xfrm>
        </p:spPr>
        <p:txBody>
          <a:bodyPr/>
          <a:lstStyle/>
          <a:p>
            <a:r>
              <a:rPr lang="en-US" dirty="0"/>
              <a:t>One of eight developer samples included with workshop content</a:t>
            </a:r>
          </a:p>
          <a:p>
            <a:pPr lvl="1"/>
            <a:r>
              <a:rPr lang="en-US" dirty="0"/>
              <a:t>Downloaded from GitHub repository at </a:t>
            </a:r>
            <a:r>
              <a:rPr lang="en-US" dirty="0">
                <a:hlinkClick r:id="rId2"/>
              </a:rPr>
              <a:t>https://github.com/PowerBiDevCamp/FabConWorkshop2024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Created as simple console application created using C# and .NET 8</a:t>
            </a:r>
          </a:p>
          <a:p>
            <a:pPr lvl="1"/>
            <a:r>
              <a:rPr lang="en-US" dirty="0"/>
              <a:t>Can be opened and run using any version of Visual Studio 2022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A5A78B-8B0D-40BB-5E4C-050992205C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4384" y="2757005"/>
            <a:ext cx="3970161" cy="3951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625713"/>
      </p:ext>
    </p:extLst>
  </p:cSld>
  <p:clrMapOvr>
    <a:masterClrMapping/>
  </p:clrMapOvr>
  <p:transition>
    <p:fade/>
  </p:transition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FD0552-B770-FF52-EF7B-A650F76DD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/>
          <a:p>
            <a:r>
              <a:rPr lang="en-US" dirty="0"/>
              <a:t>Examining the Demo6-OnelakeFileWriter Project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C97515-32AE-64CA-8CC6-52A8ABD6CBE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175" y="1227138"/>
            <a:ext cx="11604625" cy="2531462"/>
          </a:xfrm>
        </p:spPr>
        <p:txBody>
          <a:bodyPr/>
          <a:lstStyle/>
          <a:p>
            <a:r>
              <a:rPr lang="en-US" dirty="0"/>
              <a:t>Base URL for OneLake maintained in </a:t>
            </a: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AppSettings.cs</a:t>
            </a:r>
            <a:endParaRPr lang="en-US" b="1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dirty="0"/>
          </a:p>
          <a:p>
            <a:endParaRPr lang="en-US" dirty="0"/>
          </a:p>
          <a:p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Demo6-OnelakeFileWriter</a:t>
            </a:r>
            <a:r>
              <a:rPr lang="en-US" dirty="0"/>
              <a:t> project contains a class named </a:t>
            </a: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OneLakeFileWriter</a:t>
            </a:r>
            <a:endParaRPr lang="en-US" b="1" dirty="0">
              <a:solidFill>
                <a:schemeClr val="accent3">
                  <a:lumMod val="75000"/>
                </a:schemeClr>
              </a:solidFill>
            </a:endParaRPr>
          </a:p>
          <a:p>
            <a:pPr lvl="1"/>
            <a:r>
              <a:rPr lang="en-US" dirty="0"/>
              <a:t>This class abstracts way code that uploads files to lakehouse storage using ADLS Gen2 APIs</a:t>
            </a:r>
          </a:p>
          <a:p>
            <a:pPr lvl="1"/>
            <a:r>
              <a:rPr lang="en-US" dirty="0"/>
              <a:t>Requires project dependencies on .NET packages named </a:t>
            </a:r>
            <a:r>
              <a:rPr lang="en-US" sz="1600" b="1" dirty="0" err="1">
                <a:solidFill>
                  <a:schemeClr val="accent3">
                    <a:lumMod val="75000"/>
                  </a:schemeClr>
                </a:solidFill>
              </a:rPr>
              <a:t>Azure.Storage.Files.DataLake</a:t>
            </a:r>
            <a:r>
              <a:rPr lang="en-US" dirty="0"/>
              <a:t> and </a:t>
            </a:r>
            <a:r>
              <a:rPr lang="en-US" b="1" dirty="0" err="1">
                <a:solidFill>
                  <a:schemeClr val="accent3">
                    <a:lumMod val="75000"/>
                  </a:schemeClr>
                </a:solidFill>
              </a:rPr>
              <a:t>Azure.Identity</a:t>
            </a:r>
            <a:endParaRPr lang="en-US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2C605B-5F3A-7BC6-C355-C19479C055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968" y="1712304"/>
            <a:ext cx="4941708" cy="78056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053400B-90D9-BC6C-62EA-F02366C1060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5562"/>
          <a:stretch/>
        </p:blipFill>
        <p:spPr>
          <a:xfrm>
            <a:off x="1335267" y="3900436"/>
            <a:ext cx="7835617" cy="276357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8046053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04AE3C-AD8E-6B48-2DB3-CBD07126A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Walkthrough of OneLakeTokenCredentials Class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77EEC5-BFE1-92CD-CEF6-18B9BD9FF3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077218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OneLakeFileWriter</a:t>
            </a:r>
            <a:r>
              <a:rPr lang="en-US" dirty="0"/>
              <a:t> relies on utility class named </a:t>
            </a:r>
            <a:r>
              <a:rPr lang="en-US" sz="2000" b="1" dirty="0" err="1">
                <a:solidFill>
                  <a:schemeClr val="accent3">
                    <a:lumMod val="75000"/>
                  </a:schemeClr>
                </a:solidFill>
              </a:rPr>
              <a:t>TokenCredential</a:t>
            </a:r>
            <a:endParaRPr lang="en-US" b="1" dirty="0">
              <a:solidFill>
                <a:schemeClr val="accent3">
                  <a:lumMod val="75000"/>
                </a:schemeClr>
              </a:solidFill>
            </a:endParaRPr>
          </a:p>
          <a:p>
            <a:pPr lvl="1"/>
            <a:r>
              <a:rPr lang="en-US" sz="1600" b="1" dirty="0" err="1">
                <a:solidFill>
                  <a:schemeClr val="accent3">
                    <a:lumMod val="75000"/>
                  </a:schemeClr>
                </a:solidFill>
              </a:rPr>
              <a:t>TokenCredential</a:t>
            </a:r>
            <a:r>
              <a:rPr lang="en-US" dirty="0"/>
              <a:t> used to acquire access token with delegated permission for Azure storage</a:t>
            </a:r>
          </a:p>
          <a:p>
            <a:pPr lvl="1"/>
            <a:r>
              <a:rPr lang="en-US" dirty="0"/>
              <a:t>The delegated permissions required is 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https://storage.azure.com/user_impersonation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9EAF53-39C4-0C5C-363D-FC286F3687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5720" y="2489931"/>
            <a:ext cx="10095633" cy="2818724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155954866"/>
      </p:ext>
    </p:extLst>
  </p:cSld>
  <p:clrMapOvr>
    <a:masterClrMapping/>
  </p:clrMapOvr>
  <p:transition>
    <p:fade/>
  </p:transition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7A45E4-9456-78C0-C757-96DCC6D090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Walkthrough of OneLakeFileWriter Class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DDFB1B-9C02-E9C2-2DB3-9CD43C09CA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934" y="1182303"/>
            <a:ext cx="10078857" cy="550621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50358275"/>
      </p:ext>
    </p:extLst>
  </p:cSld>
  <p:clrMapOvr>
    <a:masterClrMapping/>
  </p:clrMapOvr>
  <p:transition>
    <p:fade/>
  </p:transition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0BD5D-BF53-C342-E790-A33F4ED5A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Uploading Data Files and Loading as Delta Tables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193D83-CC8D-C430-4612-59B433C374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723" y="1224376"/>
            <a:ext cx="10135478" cy="5098222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465775914"/>
      </p:ext>
    </p:extLst>
  </p:cSld>
  <p:clrMapOvr>
    <a:masterClrMapping/>
  </p:clrMapOvr>
  <p:transition>
    <p:fade/>
  </p:transition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12821-CC53-12F0-46CF-FA709B5E11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FabricUserApi.LoadLakehouseTableFromParquet</a:t>
            </a:r>
            <a:r>
              <a:rPr lang="en-US" dirty="0"/>
              <a:t>()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6C9696-A910-B540-8C09-F7736028790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431161"/>
          </a:xfrm>
        </p:spPr>
        <p:txBody>
          <a:bodyPr/>
          <a:lstStyle/>
          <a:p>
            <a:r>
              <a:rPr lang="en-US" sz="2000" b="1" dirty="0" err="1">
                <a:solidFill>
                  <a:schemeClr val="accent3">
                    <a:lumMod val="75000"/>
                  </a:schemeClr>
                </a:solidFill>
              </a:rPr>
              <a:t>LoadLakehouseTableFromParquet</a:t>
            </a:r>
            <a:r>
              <a:rPr lang="en-US" dirty="0"/>
              <a:t> used to load delta table from parquet file in </a:t>
            </a: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Files</a:t>
            </a:r>
            <a:r>
              <a:rPr lang="en-US" dirty="0"/>
              <a:t> section</a:t>
            </a:r>
          </a:p>
          <a:p>
            <a:pPr lvl="1"/>
            <a:r>
              <a:rPr lang="en-US" dirty="0"/>
              <a:t>This method calls 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Tables – Load Table</a:t>
            </a:r>
            <a:r>
              <a:rPr lang="en-US" dirty="0"/>
              <a:t> endpoint in Fabric User API</a:t>
            </a:r>
          </a:p>
          <a:p>
            <a:pPr lvl="1"/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FabricUserApi</a:t>
            </a:r>
            <a:r>
              <a:rPr lang="en-US" dirty="0"/>
              <a:t> also contains </a:t>
            </a:r>
            <a:r>
              <a:rPr lang="en-US" sz="1600" b="1" dirty="0" err="1">
                <a:solidFill>
                  <a:schemeClr val="accent3">
                    <a:lumMod val="75000"/>
                  </a:schemeClr>
                </a:solidFill>
              </a:rPr>
              <a:t>LoadLakehouseTableFromCsv</a:t>
            </a:r>
            <a:r>
              <a:rPr lang="en-US" dirty="0"/>
              <a:t> method</a:t>
            </a:r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54319C-5F31-CD3B-C1F5-1F479D3DA7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0138" y="2500097"/>
            <a:ext cx="9956278" cy="257672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89133695"/>
      </p:ext>
    </p:extLst>
  </p:cSld>
  <p:clrMapOvr>
    <a:masterClrMapping/>
  </p:clrMapOvr>
  <p:transition>
    <p:fade/>
  </p:transition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A72336-6AE0-6BFD-3271-25DD8B295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Demo6-OneLakeFileWriter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3AC11C-799B-B1D0-599A-C6C14BD452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466" y="1107536"/>
            <a:ext cx="5780771" cy="55892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26A76C7-3F8F-349F-7F2F-F2C9A45190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1105" y="1107536"/>
            <a:ext cx="3994174" cy="265483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06A2EEE-4142-4F3F-0E69-886E5D293A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1105" y="4074177"/>
            <a:ext cx="3994174" cy="227227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50631997"/>
      </p:ext>
    </p:extLst>
  </p:cSld>
  <p:clrMapOvr>
    <a:masterClrMapping/>
  </p:clrMapOvr>
  <p:transition>
    <p:fade/>
  </p:transition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0DC62-C21A-AE5E-D083-260375977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33970C-4BD4-ACBE-A2F4-F42C9B3A18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255011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Getting Started with the Fabric User APIs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Programming CreateItem using Item Definitions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Automating ALM and CI/CD with GIT Integration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Programming with Lakehouses and Notebooks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Provisioning and Building Data Warehouses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Accessing OneLake using the ADLS Gen2 APIs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Creating OneLake Shortcuts and Data Pipelines</a:t>
            </a:r>
          </a:p>
          <a:p>
            <a:r>
              <a:rPr lang="en-US" dirty="0"/>
              <a:t>Developing with Power BI Embedding on Fabric</a:t>
            </a:r>
          </a:p>
        </p:txBody>
      </p:sp>
    </p:spTree>
    <p:extLst>
      <p:ext uri="{BB962C8B-B14F-4D97-AF65-F5344CB8AC3E}">
        <p14:creationId xmlns:p14="http://schemas.microsoft.com/office/powerpoint/2010/main" val="2373143833"/>
      </p:ext>
    </p:extLst>
  </p:cSld>
  <p:clrMapOvr>
    <a:masterClrMapping/>
  </p:clrMapOvr>
  <p:transition>
    <p:fade/>
  </p:transition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5BC62-FF25-A9FA-D1B5-C745934FF5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OneLake Shortcuts and Data Pipelines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CF387D-3566-EE3C-82F1-CBBF291DC2C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5339923"/>
          </a:xfrm>
        </p:spPr>
        <p:txBody>
          <a:bodyPr/>
          <a:lstStyle/>
          <a:p>
            <a:r>
              <a:rPr lang="en-US" dirty="0"/>
              <a:t>Agenda for the </a:t>
            </a:r>
            <a:r>
              <a:rPr lang="en-US" sz="2400" b="1" dirty="0">
                <a:solidFill>
                  <a:schemeClr val="accent3">
                    <a:lumMod val="75000"/>
                  </a:schemeClr>
                </a:solidFill>
              </a:rPr>
              <a:t>Creating OneLake Shortcuts and Data Pipelines</a:t>
            </a:r>
            <a:r>
              <a:rPr lang="en-US" dirty="0"/>
              <a:t> section</a:t>
            </a:r>
          </a:p>
          <a:p>
            <a:pPr marL="852488" lvl="1" indent="-457200">
              <a:buFont typeface="+mj-lt"/>
              <a:buAutoNum type="arabicPeriod"/>
            </a:pPr>
            <a:r>
              <a:rPr lang="en-US" dirty="0"/>
              <a:t>Waiting on Fabric CRUD API for Connections</a:t>
            </a:r>
          </a:p>
          <a:p>
            <a:pPr marL="852488" lvl="1" indent="-457200">
              <a:buFont typeface="+mj-lt"/>
              <a:buAutoNum type="arabicPeriod"/>
            </a:pPr>
            <a:r>
              <a:rPr lang="en-US" dirty="0"/>
              <a:t>OneLake Shortcut Fundamentals</a:t>
            </a:r>
          </a:p>
          <a:p>
            <a:pPr marL="852488" lvl="1" indent="-457200">
              <a:buFont typeface="+mj-lt"/>
              <a:buAutoNum type="arabicPeriod"/>
            </a:pPr>
            <a:r>
              <a:rPr lang="en-US" dirty="0"/>
              <a:t>Creating Shortcuts by Hand</a:t>
            </a:r>
          </a:p>
          <a:p>
            <a:pPr marL="852488" lvl="1" indent="-457200">
              <a:buFont typeface="+mj-lt"/>
              <a:buAutoNum type="arabicPeriod"/>
            </a:pPr>
            <a:r>
              <a:rPr lang="en-US" dirty="0"/>
              <a:t>Creating Shortcuts using the Fabric User APIs</a:t>
            </a:r>
          </a:p>
          <a:p>
            <a:pPr marL="852488" lvl="1" indent="-457200">
              <a:buFont typeface="+mj-lt"/>
              <a:buAutoNum type="arabicPeriod"/>
            </a:pPr>
            <a:r>
              <a:rPr lang="en-US" dirty="0"/>
              <a:t>Integrating Shortcuts into a Provisioning Flow</a:t>
            </a:r>
          </a:p>
          <a:p>
            <a:pPr marL="852488" lvl="1" indent="-457200">
              <a:buFont typeface="+mj-lt"/>
              <a:buAutoNum type="arabicPeriod"/>
            </a:pPr>
            <a:r>
              <a:rPr lang="en-US" dirty="0"/>
              <a:t>Data Pipeline Fundamentals</a:t>
            </a:r>
          </a:p>
          <a:p>
            <a:pPr marL="852488" lvl="1" indent="-457200">
              <a:buFont typeface="+mj-lt"/>
              <a:buAutoNum type="arabicPeriod"/>
            </a:pPr>
            <a:r>
              <a:rPr lang="en-US" dirty="0"/>
              <a:t>Creating Data Pipelines by Hand</a:t>
            </a:r>
          </a:p>
          <a:p>
            <a:pPr marL="852488" lvl="1" indent="-457200">
              <a:buFont typeface="+mj-lt"/>
              <a:buAutoNum type="arabicPeriod"/>
            </a:pPr>
            <a:r>
              <a:rPr lang="en-US" dirty="0"/>
              <a:t>Creating Data Pipelines using the Fabric User APIs</a:t>
            </a:r>
          </a:p>
          <a:p>
            <a:pPr marL="852488" lvl="1" indent="-457200">
              <a:buFont typeface="+mj-lt"/>
              <a:buAutoNum type="arabicPeriod"/>
            </a:pPr>
            <a:r>
              <a:rPr lang="en-US" dirty="0"/>
              <a:t>Integrating Data Pipelines into a Provisioning Flow</a:t>
            </a:r>
          </a:p>
          <a:p>
            <a:pPr marL="852488" lvl="1" indent="-457200">
              <a:buFont typeface="+mj-lt"/>
              <a:buAutoNum type="arabicPeriod"/>
            </a:pPr>
            <a:endParaRPr lang="en-US" dirty="0"/>
          </a:p>
          <a:p>
            <a:pPr marL="852488" lvl="1" indent="-4572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989776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0FAAE6-EA4F-4C4A-F101-ADE2CF93A7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Waiting on Fabric CRUD API for Connections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C346DB-5EB5-99F5-2369-5C13494F733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747453"/>
          </a:xfrm>
        </p:spPr>
        <p:txBody>
          <a:bodyPr/>
          <a:lstStyle/>
          <a:p>
            <a:r>
              <a:rPr lang="en-US" dirty="0"/>
              <a:t>As of March 2024, there is no Connections API </a:t>
            </a:r>
          </a:p>
          <a:p>
            <a:pPr lvl="1"/>
            <a:r>
              <a:rPr lang="en-US" dirty="0"/>
              <a:t>CRUD API for Connections expected by May 2024</a:t>
            </a:r>
          </a:p>
          <a:p>
            <a:pPr lvl="1"/>
            <a:endParaRPr lang="en-US" dirty="0"/>
          </a:p>
          <a:p>
            <a:r>
              <a:rPr lang="en-US" dirty="0"/>
              <a:t>Lack of connections API causes blocking issues for some workspace item</a:t>
            </a:r>
          </a:p>
          <a:p>
            <a:pPr lvl="1"/>
            <a:r>
              <a:rPr lang="en-US" dirty="0"/>
              <a:t>Semantic Models</a:t>
            </a:r>
          </a:p>
          <a:p>
            <a:pPr lvl="1"/>
            <a:r>
              <a:rPr lang="en-US" dirty="0"/>
              <a:t>Shortcuts</a:t>
            </a:r>
          </a:p>
          <a:p>
            <a:pPr lvl="1"/>
            <a:r>
              <a:rPr lang="en-US" dirty="0"/>
              <a:t>Data Pipelines</a:t>
            </a:r>
          </a:p>
          <a:p>
            <a:pPr lvl="1"/>
            <a:endParaRPr lang="en-US" dirty="0"/>
          </a:p>
          <a:p>
            <a:r>
              <a:rPr lang="en-US" dirty="0"/>
              <a:t>In the meantime….</a:t>
            </a:r>
          </a:p>
          <a:p>
            <a:pPr lvl="1"/>
            <a:r>
              <a:rPr lang="en-US" dirty="0"/>
              <a:t>Create connections by hand and hardcode </a:t>
            </a:r>
            <a:r>
              <a:rPr lang="en-US" sz="2000" b="1" dirty="0" err="1">
                <a:solidFill>
                  <a:schemeClr val="accent3">
                    <a:lumMod val="75000"/>
                  </a:schemeClr>
                </a:solidFill>
              </a:rPr>
              <a:t>ConnectionId</a:t>
            </a:r>
            <a:r>
              <a:rPr lang="en-US" dirty="0"/>
              <a:t> into test code</a:t>
            </a:r>
          </a:p>
        </p:txBody>
      </p:sp>
    </p:spTree>
    <p:extLst>
      <p:ext uri="{BB962C8B-B14F-4D97-AF65-F5344CB8AC3E}">
        <p14:creationId xmlns:p14="http://schemas.microsoft.com/office/powerpoint/2010/main" val="330309614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3D17D-6617-6AAF-BFD1-B6A43E3F7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OneLake Shortcut Fundamentals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D5DEC7-86B1-2B20-96C9-F6827F38F3A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5493812"/>
          </a:xfrm>
        </p:spPr>
        <p:txBody>
          <a:bodyPr/>
          <a:lstStyle/>
          <a:p>
            <a:r>
              <a:rPr lang="en-US" dirty="0"/>
              <a:t>What is a OneLake shortcut?</a:t>
            </a:r>
          </a:p>
          <a:p>
            <a:pPr lvl="1"/>
            <a:r>
              <a:rPr lang="en-US" dirty="0"/>
              <a:t>A shortcut is an OneLake object that points to another internal or external storage locations</a:t>
            </a:r>
          </a:p>
          <a:p>
            <a:pPr lvl="1"/>
            <a:r>
              <a:rPr lang="en-US" dirty="0"/>
              <a:t>Shortcuts can be created in lakehouses and Kusto Query Language (KQL) databases</a:t>
            </a:r>
          </a:p>
          <a:p>
            <a:pPr lvl="1"/>
            <a:r>
              <a:rPr lang="en-US" dirty="0"/>
              <a:t>OneLake supports shortcuts targeting external locations in ADLS storage, Amazon S3 storage and Dataverse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Shortcuts behave like symbolic links</a:t>
            </a:r>
          </a:p>
          <a:p>
            <a:pPr lvl="1"/>
            <a:r>
              <a:rPr lang="en-US" dirty="0"/>
              <a:t>Shortcuts are independent object from the target source</a:t>
            </a:r>
          </a:p>
          <a:p>
            <a:pPr lvl="1"/>
            <a:r>
              <a:rPr lang="en-US" dirty="0"/>
              <a:t>If you delete a shortcut, the target remains unaffected</a:t>
            </a:r>
          </a:p>
          <a:p>
            <a:pPr lvl="1"/>
            <a:r>
              <a:rPr lang="en-US" dirty="0"/>
              <a:t>If you move, rename, or delete a target path, the shortcut can break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5D68D6F-A544-E95A-804A-2B7E87DFCD6C}"/>
              </a:ext>
            </a:extLst>
          </p:cNvPr>
          <p:cNvGrpSpPr/>
          <p:nvPr/>
        </p:nvGrpSpPr>
        <p:grpSpPr>
          <a:xfrm>
            <a:off x="798042" y="2929845"/>
            <a:ext cx="4993055" cy="2028797"/>
            <a:chOff x="1026642" y="2815545"/>
            <a:chExt cx="4993055" cy="202879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5097471-2B2E-760B-361B-7088C380E3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05698" y="2815545"/>
              <a:ext cx="3613999" cy="202879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5AF36D7F-139E-0CE5-6D78-42F2FFAC378C}"/>
                </a:ext>
              </a:extLst>
            </p:cNvPr>
            <p:cNvSpPr/>
            <p:nvPr/>
          </p:nvSpPr>
          <p:spPr bwMode="auto">
            <a:xfrm>
              <a:off x="1026642" y="3627875"/>
              <a:ext cx="1573581" cy="592426"/>
            </a:xfrm>
            <a:prstGeom prst="rightArrow">
              <a:avLst>
                <a:gd name="adj1" fmla="val 70382"/>
                <a:gd name="adj2" fmla="val 60975"/>
              </a:avLst>
            </a:prstGeom>
            <a:solidFill>
              <a:schemeClr val="accent4"/>
            </a:solidFill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Shortcut has unique icons</a:t>
              </a:r>
              <a:endParaRPr lang="en-US" sz="120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E2D13F8-C9E6-B18D-1FF1-4548406A5FAE}"/>
              </a:ext>
            </a:extLst>
          </p:cNvPr>
          <p:cNvGrpSpPr/>
          <p:nvPr/>
        </p:nvGrpSpPr>
        <p:grpSpPr>
          <a:xfrm>
            <a:off x="5791097" y="2955765"/>
            <a:ext cx="5905501" cy="1506409"/>
            <a:chOff x="5617663" y="3253436"/>
            <a:chExt cx="6498135" cy="1657581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2B3411F-E6D3-BF5F-2F64-99FCFCE016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71633" y="3253436"/>
              <a:ext cx="4944165" cy="165758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2" name="Arrow: Right 11">
              <a:extLst>
                <a:ext uri="{FF2B5EF4-FFF2-40B4-BE49-F238E27FC236}">
                  <a16:creationId xmlns:a16="http://schemas.microsoft.com/office/drawing/2014/main" id="{A5173454-B673-77B9-C368-73006319FE32}"/>
                </a:ext>
              </a:extLst>
            </p:cNvPr>
            <p:cNvSpPr/>
            <p:nvPr/>
          </p:nvSpPr>
          <p:spPr bwMode="auto">
            <a:xfrm flipH="1">
              <a:off x="5617663" y="3950165"/>
              <a:ext cx="2046788" cy="673622"/>
            </a:xfrm>
            <a:prstGeom prst="rightArrow">
              <a:avLst>
                <a:gd name="adj1" fmla="val 70382"/>
                <a:gd name="adj2" fmla="val 60975"/>
              </a:avLst>
            </a:prstGeom>
            <a:solidFill>
              <a:schemeClr val="accent4"/>
            </a:solidFill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Shortcut acts as pointer to storage location</a:t>
              </a:r>
              <a:endParaRPr lang="en-US" sz="100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1467232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47F0EB03-6182-2578-E9CD-1FB6A8209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Important C# Classes in Models Folder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2F63D56-6066-3A4C-0A69-15436E3445B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175" y="1227138"/>
            <a:ext cx="11604625" cy="815608"/>
          </a:xfrm>
        </p:spPr>
        <p:txBody>
          <a:bodyPr/>
          <a:lstStyle/>
          <a:p>
            <a:pPr>
              <a:spcBef>
                <a:spcPts val="600"/>
              </a:spcBef>
              <a:spcAft>
                <a:spcPts val="0"/>
              </a:spcAft>
            </a:pPr>
            <a:r>
              <a:rPr lang="en-US" sz="2000" b="1" dirty="0">
                <a:solidFill>
                  <a:srgbClr val="6C0000"/>
                </a:solidFill>
              </a:rPr>
              <a:t>FabricPermissionScopes</a:t>
            </a:r>
            <a:r>
              <a:rPr lang="en-US" dirty="0"/>
              <a:t> - delegated permission scopes for Fabric User API</a:t>
            </a:r>
          </a:p>
          <a:p>
            <a:pPr>
              <a:spcBef>
                <a:spcPts val="600"/>
              </a:spcBef>
              <a:spcAft>
                <a:spcPts val="0"/>
              </a:spcAft>
            </a:pPr>
            <a:r>
              <a:rPr lang="en-US" sz="2000" b="1" dirty="0">
                <a:solidFill>
                  <a:srgbClr val="6C0000"/>
                </a:solidFill>
              </a:rPr>
              <a:t>FabricUserApiModels.cs</a:t>
            </a:r>
            <a:r>
              <a:rPr lang="en-US" dirty="0"/>
              <a:t> - serialization classes to convert between JSON and .NET objects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8E7A38-C374-BB2B-7EB9-F065F2553E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649" y="2275647"/>
            <a:ext cx="3970161" cy="395190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5A99B11-9F79-8AE8-3E1A-B9E6B36D793C}"/>
              </a:ext>
            </a:extLst>
          </p:cNvPr>
          <p:cNvSpPr/>
          <p:nvPr/>
        </p:nvSpPr>
        <p:spPr bwMode="auto">
          <a:xfrm>
            <a:off x="1249043" y="3968790"/>
            <a:ext cx="2577523" cy="503818"/>
          </a:xfrm>
          <a:prstGeom prst="rect">
            <a:avLst/>
          </a:prstGeom>
          <a:noFill/>
          <a:ln w="28575">
            <a:solidFill>
              <a:srgbClr val="C00000"/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696937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43835DB-4FA4-C029-DD5F-7E23B4BB1B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24" y="1268459"/>
            <a:ext cx="11087100" cy="449529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" name="Arrow: Right 23">
            <a:extLst>
              <a:ext uri="{FF2B5EF4-FFF2-40B4-BE49-F238E27FC236}">
                <a16:creationId xmlns:a16="http://schemas.microsoft.com/office/drawing/2014/main" id="{6EBE7D5D-3291-2140-A077-A923B0C7066D}"/>
              </a:ext>
            </a:extLst>
          </p:cNvPr>
          <p:cNvSpPr/>
          <p:nvPr/>
        </p:nvSpPr>
        <p:spPr bwMode="auto">
          <a:xfrm>
            <a:off x="1164692" y="2307521"/>
            <a:ext cx="655919" cy="333348"/>
          </a:xfrm>
          <a:prstGeom prst="rightArrow">
            <a:avLst/>
          </a:prstGeom>
          <a:solidFill>
            <a:schemeClr val="accent4"/>
          </a:solidFill>
          <a:ln w="28575">
            <a:solidFill>
              <a:schemeClr val="accent3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BF0052-A088-3262-3341-34413622C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Shortcuts by Hand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FE1E809-FD83-9C49-4F82-DF9A3FE7D7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5051" y="1206975"/>
            <a:ext cx="8216900" cy="461910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B1942E8D-4DDA-81A2-5728-910E60696B57}"/>
              </a:ext>
            </a:extLst>
          </p:cNvPr>
          <p:cNvSpPr/>
          <p:nvPr/>
        </p:nvSpPr>
        <p:spPr bwMode="auto">
          <a:xfrm>
            <a:off x="2302261" y="3540772"/>
            <a:ext cx="819150" cy="523875"/>
          </a:xfrm>
          <a:prstGeom prst="rightArrow">
            <a:avLst/>
          </a:prstGeom>
          <a:solidFill>
            <a:schemeClr val="accent4"/>
          </a:solidFill>
          <a:ln w="28575">
            <a:solidFill>
              <a:schemeClr val="accent3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01A800F-C86D-5760-F598-A5BFDCF7A8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1410" y="1163246"/>
            <a:ext cx="8324849" cy="466803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7C9A983-4A64-E6C2-9EFE-54A631AE2C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1410" y="1146071"/>
            <a:ext cx="8479102" cy="478940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D5F58D9A-370C-5CBF-D143-23C696518B79}"/>
              </a:ext>
            </a:extLst>
          </p:cNvPr>
          <p:cNvSpPr/>
          <p:nvPr/>
        </p:nvSpPr>
        <p:spPr bwMode="auto">
          <a:xfrm>
            <a:off x="2237953" y="3650486"/>
            <a:ext cx="655919" cy="333348"/>
          </a:xfrm>
          <a:prstGeom prst="rightArrow">
            <a:avLst/>
          </a:prstGeom>
          <a:solidFill>
            <a:schemeClr val="accent4"/>
          </a:solidFill>
          <a:ln w="28575">
            <a:solidFill>
              <a:schemeClr val="accent3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39969FC-4DFF-CE48-8B9F-93BB727D32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9277" y="1122272"/>
            <a:ext cx="8558810" cy="48132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902B174-CC47-C74D-C188-70B7C07233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9277" y="1122272"/>
            <a:ext cx="8639542" cy="48132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123DE1D-619E-C400-86ED-DD7FF917F4E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9751" y="1116200"/>
            <a:ext cx="8639543" cy="492025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9379DD2-797A-37F1-BB8C-9FD5F2A767DC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9498" b="4677"/>
          <a:stretch/>
        </p:blipFill>
        <p:spPr>
          <a:xfrm>
            <a:off x="314324" y="1059051"/>
            <a:ext cx="11942366" cy="49774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1164950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8" grpId="0" animBg="1"/>
      <p:bldP spid="13" grpId="0" animBg="1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D85C6-64D4-616A-0AF9-50A845231D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/>
          <a:p>
            <a:r>
              <a:rPr lang="en-US" dirty="0"/>
              <a:t>Inspecting Shortcuts using Get Shortcuts API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F544DB-CEA8-4178-0433-20D25BF043D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175" y="1227138"/>
            <a:ext cx="11604625" cy="5478423"/>
          </a:xfrm>
        </p:spPr>
        <p:txBody>
          <a:bodyPr/>
          <a:lstStyle/>
          <a:p>
            <a:r>
              <a:rPr lang="en-US" dirty="0"/>
              <a:t>You can inspect shortcuts in a lakehouse using </a:t>
            </a:r>
            <a:r>
              <a:rPr lang="en-US" sz="2400" b="1" dirty="0">
                <a:solidFill>
                  <a:schemeClr val="accent3">
                    <a:lumMod val="75000"/>
                  </a:schemeClr>
                </a:solidFill>
              </a:rPr>
              <a:t>Get Shortcuts</a:t>
            </a:r>
            <a:r>
              <a:rPr lang="en-US" dirty="0"/>
              <a:t> API</a:t>
            </a:r>
          </a:p>
          <a:p>
            <a:pPr lvl="1"/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/workspaces/</a:t>
            </a:r>
            <a:r>
              <a:rPr lang="en-US" sz="2000" dirty="0"/>
              <a:t>{WORKSPACE_ID}</a:t>
            </a: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/items/</a:t>
            </a:r>
            <a:r>
              <a:rPr lang="en-US" sz="2000" dirty="0"/>
              <a:t>{LAKEHOUSE_ID}</a:t>
            </a: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/shortcuts</a:t>
            </a:r>
          </a:p>
          <a:p>
            <a:pPr lvl="1"/>
            <a:r>
              <a:rPr lang="en-US" dirty="0"/>
              <a:t>Returns JSON result with </a:t>
            </a: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target</a:t>
            </a:r>
            <a:r>
              <a:rPr lang="en-US" dirty="0"/>
              <a:t> properties for external source (e.g. </a:t>
            </a: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adlsGen2</a:t>
            </a:r>
            <a:r>
              <a:rPr lang="en-US" dirty="0"/>
              <a:t>)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r>
              <a:rPr lang="en-US" dirty="0"/>
              <a:t>Inspection makes it possible to reverse engineer shortcuts created by hand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55E2380-BC69-F66F-214D-98A97668A9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0743" y="2649302"/>
            <a:ext cx="4972744" cy="337232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6531870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DF6436-F8FF-8660-5216-A3229313E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Serialization Classes for Creating Shortcuts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487701-B448-65AB-DC76-52189DE068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824" y="1096610"/>
            <a:ext cx="5194469" cy="550738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91607679"/>
      </p:ext>
    </p:extLst>
  </p:cSld>
  <p:clrMapOvr>
    <a:masterClrMapping/>
  </p:clrMapOvr>
  <p:transition>
    <p:fade/>
  </p:transition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91D52-397B-2D07-B6C1-FB2090FE5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FabricUserApi.CreateLakehouseShortcut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676807-ADDD-5CFE-894B-E150B399562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885405"/>
          </a:xfrm>
        </p:spPr>
        <p:txBody>
          <a:bodyPr/>
          <a:lstStyle/>
          <a:p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CreateLakehouseShortcut</a:t>
            </a:r>
            <a:r>
              <a:rPr lang="en-US" dirty="0"/>
              <a:t> executes HTTP POST request</a:t>
            </a:r>
          </a:p>
          <a:p>
            <a:pPr lvl="1"/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/workspaces/</a:t>
            </a:r>
            <a:r>
              <a:rPr lang="en-US" dirty="0"/>
              <a:t>{WORKSPACE_ID}</a:t>
            </a:r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/items/</a:t>
            </a:r>
            <a:r>
              <a:rPr lang="en-US" dirty="0"/>
              <a:t>{LAKEHOUSE_ID}</a:t>
            </a:r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/shortcuts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Calling </a:t>
            </a: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CreateLakehouseShortcut</a:t>
            </a:r>
            <a:r>
              <a:rPr lang="en-US" dirty="0"/>
              <a:t> using </a:t>
            </a: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LakehouseShortcutCreateRequest</a:t>
            </a:r>
            <a:r>
              <a:rPr lang="en-US" dirty="0"/>
              <a:t> instance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86834DD-1BE7-BF7E-85E1-498E2EBCEE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960" y="4245400"/>
            <a:ext cx="7670801" cy="221913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568C6D3-C329-3CE0-4F04-E12FAC585B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360" y="2092094"/>
            <a:ext cx="11302438" cy="140516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7033532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1A56BE-5F12-07E5-99EA-B6902577A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Shortcuts – Example 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8BDC37-C900-8ECE-C59A-CF8DBB5D649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277820"/>
          </a:xfrm>
        </p:spPr>
        <p:txBody>
          <a:bodyPr/>
          <a:lstStyle/>
          <a:p>
            <a:r>
              <a:rPr lang="en-US" dirty="0"/>
              <a:t>Creating shortcut to folder in lakehouse in a different workspace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You can now access files in shortcut folder as if they were native to this lakehouse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7C928F9-E887-F156-263D-5322AE81CF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455" y="1646112"/>
            <a:ext cx="8599418" cy="222678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4ECD0ED-EC3C-F906-E4EC-3E92C900FA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455" y="4650233"/>
            <a:ext cx="7095244" cy="215379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5138533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1EB73-FD24-5FD8-9E98-AC4EBA82A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Shortcuts – Example 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CE1430-4F22-1FE1-DA2E-021C64ECA2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762568"/>
          </a:xfrm>
        </p:spPr>
        <p:txBody>
          <a:bodyPr/>
          <a:lstStyle/>
          <a:p>
            <a:r>
              <a:rPr lang="en-US" dirty="0"/>
              <a:t>Creating shortcut to folder in ADLS Gen2 storage container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You can now access files in shortcut folder as if they were native to this lakehouse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CFBDB3-805C-E8A3-02D7-AA9C6647E6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708" y="1661499"/>
            <a:ext cx="9182429" cy="220248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5928560-8689-E5F3-BA21-58932F610C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708" y="4629545"/>
            <a:ext cx="7082592" cy="217448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0793034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2DBB0C-6119-B6C8-59B4-81990E43CC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Shortcuts – Example 3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34CFA8-97E7-5A8B-ACC4-951163D11F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470455"/>
          </a:xfrm>
        </p:spPr>
        <p:txBody>
          <a:bodyPr/>
          <a:lstStyle/>
          <a:p>
            <a:r>
              <a:rPr lang="en-US" dirty="0"/>
              <a:t>Creating shortcut to table in lakehouse in another workspace</a:t>
            </a:r>
          </a:p>
          <a:p>
            <a:pPr lvl="1"/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You can now access files in shortcut folder as if they were native to this lakehouse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EC0C33-D322-44E1-205F-88D992AC88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638" y="1694118"/>
            <a:ext cx="7046104" cy="250023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355DCB2-D009-DA8D-AD93-C548910F9E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638" y="4783490"/>
            <a:ext cx="5108215" cy="202053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7758834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3E954-FB3B-70BF-7CF5-BA338D55F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Demo7-CreateShortcut Provisioning Flow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154AAF2-5079-A3CD-9944-CAB34A28E84C}"/>
              </a:ext>
            </a:extLst>
          </p:cNvPr>
          <p:cNvSpPr/>
          <p:nvPr/>
        </p:nvSpPr>
        <p:spPr>
          <a:xfrm>
            <a:off x="3365498" y="1191250"/>
            <a:ext cx="7688868" cy="5518198"/>
          </a:xfrm>
          <a:prstGeom prst="rect">
            <a:avLst/>
          </a:prstGeom>
          <a:solidFill>
            <a:srgbClr val="EFF4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0" tIns="73152" bIns="91440" rtlCol="0" anchor="b"/>
          <a:lstStyle/>
          <a:p>
            <a:r>
              <a:rPr lang="en-US" sz="1100" b="1" dirty="0">
                <a:solidFill>
                  <a:schemeClr val="bg2">
                    <a:lumMod val="65000"/>
                  </a:schemeClr>
                </a:solidFill>
              </a:rPr>
              <a:t>Customer Tenant Workspace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D366254-0659-042B-5145-43461152BF9A}"/>
              </a:ext>
            </a:extLst>
          </p:cNvPr>
          <p:cNvSpPr/>
          <p:nvPr/>
        </p:nvSpPr>
        <p:spPr bwMode="auto">
          <a:xfrm>
            <a:off x="4174499" y="3053533"/>
            <a:ext cx="2346438" cy="319950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82296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Lakehouse - Staging</a:t>
            </a:r>
            <a:endParaRPr lang="en-US" sz="1100" dirty="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5949212-C497-0DFC-335F-1C2CE6D94DAB}"/>
              </a:ext>
            </a:extLst>
          </p:cNvPr>
          <p:cNvSpPr/>
          <p:nvPr/>
        </p:nvSpPr>
        <p:spPr>
          <a:xfrm>
            <a:off x="805937" y="1191250"/>
            <a:ext cx="1521961" cy="5518197"/>
          </a:xfrm>
          <a:prstGeom prst="rect">
            <a:avLst/>
          </a:prstGeom>
          <a:solidFill>
            <a:srgbClr val="EFF4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Custom ISV Application</a:t>
            </a:r>
            <a:endParaRPr lang="en-US" sz="900" b="1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9E75952-993F-4F7E-428A-EE4AB0CE05B5}"/>
              </a:ext>
            </a:extLst>
          </p:cNvPr>
          <p:cNvSpPr/>
          <p:nvPr/>
        </p:nvSpPr>
        <p:spPr bwMode="auto">
          <a:xfrm>
            <a:off x="4174499" y="1280792"/>
            <a:ext cx="2346438" cy="17116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82296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Warehouse - Sales</a:t>
            </a:r>
            <a:endParaRPr lang="en-US" sz="1100" dirty="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A5EBCCE-4702-A49C-7182-097D3C12EFBC}"/>
              </a:ext>
            </a:extLst>
          </p:cNvPr>
          <p:cNvGrpSpPr/>
          <p:nvPr/>
        </p:nvGrpSpPr>
        <p:grpSpPr>
          <a:xfrm>
            <a:off x="2409535" y="3412242"/>
            <a:ext cx="3923924" cy="1282543"/>
            <a:chOff x="2409141" y="3611959"/>
            <a:chExt cx="3923924" cy="1282543"/>
          </a:xfrm>
        </p:grpSpPr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16D8200C-F641-94C0-23D0-1744B19CACF9}"/>
                </a:ext>
              </a:extLst>
            </p:cNvPr>
            <p:cNvSpPr/>
            <p:nvPr/>
          </p:nvSpPr>
          <p:spPr bwMode="auto">
            <a:xfrm>
              <a:off x="2409141" y="3997662"/>
              <a:ext cx="2106553" cy="448836"/>
            </a:xfrm>
            <a:prstGeom prst="rightArrow">
              <a:avLst>
                <a:gd name="adj1" fmla="val 76034"/>
                <a:gd name="adj2" fmla="val 50000"/>
              </a:avLst>
            </a:prstGeom>
            <a:solidFill>
              <a:srgbClr val="8A0000"/>
            </a:solidFill>
            <a:ln w="19050">
              <a:solidFill>
                <a:srgbClr val="8A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432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rPr>
                <a:t>Tables –Load Table</a:t>
              </a: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7B787632-C401-AD06-A6CC-7BDE839E83E7}"/>
                </a:ext>
              </a:extLst>
            </p:cNvPr>
            <p:cNvGrpSpPr/>
            <p:nvPr/>
          </p:nvGrpSpPr>
          <p:grpSpPr>
            <a:xfrm>
              <a:off x="4538576" y="3611959"/>
              <a:ext cx="1794489" cy="1282543"/>
              <a:chOff x="4538576" y="3611959"/>
              <a:chExt cx="1794489" cy="1282543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9E641F4B-1784-2DD7-BE9C-7B4AC44F9CD4}"/>
                  </a:ext>
                </a:extLst>
              </p:cNvPr>
              <p:cNvSpPr/>
              <p:nvPr/>
            </p:nvSpPr>
            <p:spPr bwMode="auto">
              <a:xfrm rot="16200000">
                <a:off x="4794549" y="3355986"/>
                <a:ext cx="1282543" cy="1794489"/>
              </a:xfrm>
              <a:prstGeom prst="rect">
                <a:avLst/>
              </a:prstGeom>
              <a:solidFill>
                <a:schemeClr val="bg1">
                  <a:lumMod val="75000"/>
                  <a:alpha val="50196"/>
                </a:schemeClr>
              </a:solidFill>
              <a:ln w="3175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Silver layer</a:t>
                </a:r>
              </a:p>
            </p:txBody>
          </p:sp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6E6433A4-CF2A-B055-F36C-6F67B9EFAA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620213" y="3672218"/>
                <a:ext cx="1363083" cy="1189192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</p:grp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6334321-D88A-7FF0-E657-B453781FBE80}"/>
              </a:ext>
            </a:extLst>
          </p:cNvPr>
          <p:cNvGrpSpPr/>
          <p:nvPr/>
        </p:nvGrpSpPr>
        <p:grpSpPr>
          <a:xfrm>
            <a:off x="2365335" y="1603717"/>
            <a:ext cx="3893664" cy="1320436"/>
            <a:chOff x="2379006" y="1794932"/>
            <a:chExt cx="3893664" cy="1320436"/>
          </a:xfrm>
        </p:grpSpPr>
        <p:sp>
          <p:nvSpPr>
            <p:cNvPr id="17" name="Arrow: Right 16">
              <a:extLst>
                <a:ext uri="{FF2B5EF4-FFF2-40B4-BE49-F238E27FC236}">
                  <a16:creationId xmlns:a16="http://schemas.microsoft.com/office/drawing/2014/main" id="{78F11C03-1436-D87F-7EE8-D9988C77960F}"/>
                </a:ext>
              </a:extLst>
            </p:cNvPr>
            <p:cNvSpPr/>
            <p:nvPr/>
          </p:nvSpPr>
          <p:spPr bwMode="auto">
            <a:xfrm>
              <a:off x="2379006" y="2227385"/>
              <a:ext cx="2136688" cy="448836"/>
            </a:xfrm>
            <a:prstGeom prst="rightArrow">
              <a:avLst>
                <a:gd name="adj1" fmla="val 76034"/>
                <a:gd name="adj2" fmla="val 50000"/>
              </a:avLst>
            </a:prstGeom>
            <a:solidFill>
              <a:srgbClr val="8A0000"/>
            </a:solidFill>
            <a:ln w="19050">
              <a:solidFill>
                <a:srgbClr val="8A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432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rPr>
                <a:t>SQL Commands</a:t>
              </a:r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A2F93434-A513-7923-75EB-45EB4C96B375}"/>
                </a:ext>
              </a:extLst>
            </p:cNvPr>
            <p:cNvGrpSpPr/>
            <p:nvPr/>
          </p:nvGrpSpPr>
          <p:grpSpPr>
            <a:xfrm>
              <a:off x="4541504" y="1794932"/>
              <a:ext cx="1731166" cy="1320436"/>
              <a:chOff x="4541504" y="1794932"/>
              <a:chExt cx="1731166" cy="1320436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37D4CA2B-975D-FC94-20D2-920FFF378710}"/>
                  </a:ext>
                </a:extLst>
              </p:cNvPr>
              <p:cNvSpPr/>
              <p:nvPr/>
            </p:nvSpPr>
            <p:spPr bwMode="auto">
              <a:xfrm rot="16200000">
                <a:off x="4746869" y="1589567"/>
                <a:ext cx="1320436" cy="1731166"/>
              </a:xfrm>
              <a:prstGeom prst="rect">
                <a:avLst/>
              </a:prstGeom>
              <a:solidFill>
                <a:srgbClr val="CDAA35">
                  <a:alpha val="50196"/>
                </a:srgbClr>
              </a:solidFill>
              <a:ln w="3175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Gold layer</a:t>
                </a:r>
              </a:p>
            </p:txBody>
          </p:sp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0AF2840D-0310-1BC2-BCD1-0494A6E21E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593006" y="1864118"/>
                <a:ext cx="1353617" cy="1191646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</p:grp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59835646-F877-EAF4-AA71-D329643F3FDB}"/>
              </a:ext>
            </a:extLst>
          </p:cNvPr>
          <p:cNvGrpSpPr/>
          <p:nvPr/>
        </p:nvGrpSpPr>
        <p:grpSpPr>
          <a:xfrm>
            <a:off x="7034492" y="1289116"/>
            <a:ext cx="2885985" cy="1703333"/>
            <a:chOff x="6899251" y="1317011"/>
            <a:chExt cx="3279117" cy="1935362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CDCFFB52-1C35-9E28-D5AD-F00FBAAE2C00}"/>
                </a:ext>
              </a:extLst>
            </p:cNvPr>
            <p:cNvSpPr/>
            <p:nvPr/>
          </p:nvSpPr>
          <p:spPr bwMode="auto">
            <a:xfrm>
              <a:off x="6899251" y="1317011"/>
              <a:ext cx="3279117" cy="19353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82296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5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Semantic Model</a:t>
              </a:r>
              <a:endParaRPr lang="en-US" sz="9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0BEE76D-6780-2BA0-D140-BEB639CDDEF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02689" y="1593883"/>
              <a:ext cx="3275678" cy="165849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943FA142-B88F-71C4-BB6F-432280665CC2}"/>
              </a:ext>
            </a:extLst>
          </p:cNvPr>
          <p:cNvGrpSpPr/>
          <p:nvPr/>
        </p:nvGrpSpPr>
        <p:grpSpPr>
          <a:xfrm>
            <a:off x="9996913" y="1532794"/>
            <a:ext cx="879526" cy="1202580"/>
            <a:chOff x="9505300" y="1522961"/>
            <a:chExt cx="879526" cy="1202580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BD0B4AF7-F644-5AC5-7C47-2577A0CFEEC4}"/>
                </a:ext>
              </a:extLst>
            </p:cNvPr>
            <p:cNvGrpSpPr/>
            <p:nvPr/>
          </p:nvGrpSpPr>
          <p:grpSpPr>
            <a:xfrm>
              <a:off x="9505300" y="1522961"/>
              <a:ext cx="879526" cy="480682"/>
              <a:chOff x="8375373" y="3545699"/>
              <a:chExt cx="1172717" cy="640918"/>
            </a:xfrm>
          </p:grpSpPr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FE05ECF4-E477-28E8-98B7-43DEE535AEA7}"/>
                  </a:ext>
                </a:extLst>
              </p:cNvPr>
              <p:cNvGrpSpPr/>
              <p:nvPr/>
            </p:nvGrpSpPr>
            <p:grpSpPr>
              <a:xfrm>
                <a:off x="8907172" y="3545699"/>
                <a:ext cx="640918" cy="640918"/>
                <a:chOff x="10453309" y="3176803"/>
                <a:chExt cx="640918" cy="640918"/>
              </a:xfrm>
            </p:grpSpPr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1A7DB804-1B82-D756-530A-F567B4DA3D93}"/>
                    </a:ext>
                  </a:extLst>
                </p:cNvPr>
                <p:cNvSpPr/>
                <p:nvPr/>
              </p:nvSpPr>
              <p:spPr bwMode="auto">
                <a:xfrm>
                  <a:off x="10453309" y="3176803"/>
                  <a:ext cx="640918" cy="6409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400" b="1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41" name="Graphic 40">
                  <a:extLst>
                    <a:ext uri="{FF2B5EF4-FFF2-40B4-BE49-F238E27FC236}">
                      <a16:creationId xmlns:a16="http://schemas.microsoft.com/office/drawing/2014/main" id="{CEB4CC65-ED62-CF7F-E88A-3324DDBB2E8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563445" y="3331394"/>
                  <a:ext cx="427279" cy="440631"/>
                </a:xfrm>
                <a:prstGeom prst="rect">
                  <a:avLst/>
                </a:prstGeom>
              </p:spPr>
            </p:pic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6E032DF1-13FF-B625-CD7E-2EB1EEC6B760}"/>
                    </a:ext>
                  </a:extLst>
                </p:cNvPr>
                <p:cNvSpPr txBox="1"/>
                <p:nvPr/>
              </p:nvSpPr>
              <p:spPr>
                <a:xfrm>
                  <a:off x="10453309" y="3178739"/>
                  <a:ext cx="640918" cy="141130"/>
                </a:xfrm>
                <a:prstGeom prst="rect">
                  <a:avLst/>
                </a:prstGeom>
                <a:solidFill>
                  <a:schemeClr val="tx1"/>
                </a:solidFill>
              </p:spPr>
              <p:txBody>
                <a:bodyPr wrap="none" lIns="182880" tIns="146304" rIns="182880" bIns="146304" rtlCol="0" anchor="ctr"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Aft>
                      <a:spcPts val="600"/>
                    </a:spcAft>
                  </a:pPr>
                  <a:r>
                    <a:rPr lang="en-US" sz="700" b="1" dirty="0">
                      <a:solidFill>
                        <a:schemeClr val="bg1"/>
                      </a:solidFill>
                    </a:rPr>
                    <a:t>report</a:t>
                  </a:r>
                </a:p>
              </p:txBody>
            </p:sp>
          </p:grpSp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8CB96105-2B6D-6804-F427-C3F2550E10D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375373" y="3896653"/>
                <a:ext cx="538432" cy="238359"/>
              </a:xfrm>
              <a:prstGeom prst="straightConnector1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38100">
                <a:solidFill>
                  <a:srgbClr val="82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1B0A53F1-EA10-8349-683E-9133FA5CACD4}"/>
                </a:ext>
              </a:extLst>
            </p:cNvPr>
            <p:cNvGrpSpPr/>
            <p:nvPr/>
          </p:nvGrpSpPr>
          <p:grpSpPr>
            <a:xfrm>
              <a:off x="9517968" y="2244859"/>
              <a:ext cx="866858" cy="480682"/>
              <a:chOff x="8392264" y="5491479"/>
              <a:chExt cx="1155826" cy="640918"/>
            </a:xfrm>
          </p:grpSpPr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E8AF8203-2B10-571E-91D8-97F90F7978A6}"/>
                  </a:ext>
                </a:extLst>
              </p:cNvPr>
              <p:cNvGrpSpPr/>
              <p:nvPr/>
            </p:nvGrpSpPr>
            <p:grpSpPr>
              <a:xfrm>
                <a:off x="8907172" y="5491479"/>
                <a:ext cx="640918" cy="640918"/>
                <a:chOff x="10453309" y="3176803"/>
                <a:chExt cx="640918" cy="640918"/>
              </a:xfrm>
            </p:grpSpPr>
            <p:sp>
              <p:nvSpPr>
                <p:cNvPr id="53" name="Rectangle 52">
                  <a:extLst>
                    <a:ext uri="{FF2B5EF4-FFF2-40B4-BE49-F238E27FC236}">
                      <a16:creationId xmlns:a16="http://schemas.microsoft.com/office/drawing/2014/main" id="{6F75666D-862C-F981-B69D-E19D0D16E66B}"/>
                    </a:ext>
                  </a:extLst>
                </p:cNvPr>
                <p:cNvSpPr/>
                <p:nvPr/>
              </p:nvSpPr>
              <p:spPr bwMode="auto">
                <a:xfrm>
                  <a:off x="10453309" y="3176803"/>
                  <a:ext cx="640918" cy="6409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400" b="1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54" name="Graphic 53">
                  <a:extLst>
                    <a:ext uri="{FF2B5EF4-FFF2-40B4-BE49-F238E27FC236}">
                      <a16:creationId xmlns:a16="http://schemas.microsoft.com/office/drawing/2014/main" id="{B155199C-E3BA-28D9-C8F1-B0BD7EBDC48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563445" y="3331394"/>
                  <a:ext cx="427279" cy="440631"/>
                </a:xfrm>
                <a:prstGeom prst="rect">
                  <a:avLst/>
                </a:prstGeom>
              </p:spPr>
            </p:pic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23E80D99-31D2-078F-01F7-218BE46B7364}"/>
                    </a:ext>
                  </a:extLst>
                </p:cNvPr>
                <p:cNvSpPr txBox="1"/>
                <p:nvPr/>
              </p:nvSpPr>
              <p:spPr>
                <a:xfrm>
                  <a:off x="10453309" y="3178739"/>
                  <a:ext cx="640918" cy="141130"/>
                </a:xfrm>
                <a:prstGeom prst="rect">
                  <a:avLst/>
                </a:prstGeom>
                <a:solidFill>
                  <a:schemeClr val="tx1"/>
                </a:solidFill>
              </p:spPr>
              <p:txBody>
                <a:bodyPr wrap="none" lIns="182880" tIns="146304" rIns="182880" bIns="146304" rtlCol="0" anchor="ctr"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Aft>
                      <a:spcPts val="600"/>
                    </a:spcAft>
                  </a:pPr>
                  <a:r>
                    <a:rPr lang="en-US" sz="700" b="1" dirty="0">
                      <a:solidFill>
                        <a:schemeClr val="bg1"/>
                      </a:solidFill>
                    </a:rPr>
                    <a:t>report</a:t>
                  </a:r>
                </a:p>
              </p:txBody>
            </p:sp>
          </p:grpSp>
          <p:cxnSp>
            <p:nvCxnSpPr>
              <p:cNvPr id="52" name="Straight Arrow Connector 51">
                <a:extLst>
                  <a:ext uri="{FF2B5EF4-FFF2-40B4-BE49-F238E27FC236}">
                    <a16:creationId xmlns:a16="http://schemas.microsoft.com/office/drawing/2014/main" id="{90CA0E76-8B95-B7D9-53BD-60D380433095}"/>
                  </a:ext>
                </a:extLst>
              </p:cNvPr>
              <p:cNvCxnSpPr>
                <a:cxnSpLocks/>
                <a:stCxn id="53" idx="1"/>
              </p:cNvCxnSpPr>
              <p:nvPr/>
            </p:nvCxnSpPr>
            <p:spPr>
              <a:xfrm flipH="1" flipV="1">
                <a:off x="8392264" y="5678641"/>
                <a:ext cx="514908" cy="133297"/>
              </a:xfrm>
              <a:prstGeom prst="straightConnector1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38100">
                <a:solidFill>
                  <a:srgbClr val="82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7" name="Rectangle 56">
            <a:extLst>
              <a:ext uri="{FF2B5EF4-FFF2-40B4-BE49-F238E27FC236}">
                <a16:creationId xmlns:a16="http://schemas.microsoft.com/office/drawing/2014/main" id="{3A967608-B8EA-2D43-B3D3-4D22E79C5F55}"/>
              </a:ext>
            </a:extLst>
          </p:cNvPr>
          <p:cNvSpPr/>
          <p:nvPr/>
        </p:nvSpPr>
        <p:spPr bwMode="auto">
          <a:xfrm rot="5400000">
            <a:off x="5922040" y="1971395"/>
            <a:ext cx="1711657" cy="330452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bg2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SQL Endpoint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E1B420B-DBEA-C730-F672-3C942ADDC294}"/>
              </a:ext>
            </a:extLst>
          </p:cNvPr>
          <p:cNvGrpSpPr/>
          <p:nvPr/>
        </p:nvGrpSpPr>
        <p:grpSpPr>
          <a:xfrm>
            <a:off x="2387569" y="4790228"/>
            <a:ext cx="3945893" cy="1335636"/>
            <a:chOff x="2387569" y="4790228"/>
            <a:chExt cx="3945893" cy="1335636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C1157327-6ABA-26C5-1D1D-A71DE106A5E5}"/>
                </a:ext>
              </a:extLst>
            </p:cNvPr>
            <p:cNvGrpSpPr/>
            <p:nvPr/>
          </p:nvGrpSpPr>
          <p:grpSpPr>
            <a:xfrm>
              <a:off x="2387569" y="4790228"/>
              <a:ext cx="3945893" cy="1335636"/>
              <a:chOff x="2387175" y="4927599"/>
              <a:chExt cx="3945893" cy="1335636"/>
            </a:xfrm>
          </p:grpSpPr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00D19001-284C-1F8E-3FB9-0C5C48FDF6F8}"/>
                  </a:ext>
                </a:extLst>
              </p:cNvPr>
              <p:cNvSpPr/>
              <p:nvPr/>
            </p:nvSpPr>
            <p:spPr bwMode="auto">
              <a:xfrm rot="16200000">
                <a:off x="4768006" y="4698172"/>
                <a:ext cx="1335636" cy="1794489"/>
              </a:xfrm>
              <a:prstGeom prst="rect">
                <a:avLst/>
              </a:prstGeom>
              <a:solidFill>
                <a:srgbClr val="CD7F32">
                  <a:alpha val="50196"/>
                </a:srgbClr>
              </a:solidFill>
              <a:ln w="3175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bronze layer</a:t>
                </a:r>
              </a:p>
            </p:txBody>
          </p:sp>
          <p:sp>
            <p:nvSpPr>
              <p:cNvPr id="46" name="Arrow: Right 45">
                <a:extLst>
                  <a:ext uri="{FF2B5EF4-FFF2-40B4-BE49-F238E27FC236}">
                    <a16:creationId xmlns:a16="http://schemas.microsoft.com/office/drawing/2014/main" id="{D20F58E0-B7BC-C750-3761-A0626FCE6F2C}"/>
                  </a:ext>
                </a:extLst>
              </p:cNvPr>
              <p:cNvSpPr/>
              <p:nvPr/>
            </p:nvSpPr>
            <p:spPr bwMode="auto">
              <a:xfrm>
                <a:off x="2387175" y="5422674"/>
                <a:ext cx="2063365" cy="416500"/>
              </a:xfrm>
              <a:prstGeom prst="rightArrow">
                <a:avLst>
                  <a:gd name="adj1" fmla="val 76034"/>
                  <a:gd name="adj2" fmla="val 50000"/>
                </a:avLst>
              </a:prstGeom>
              <a:solidFill>
                <a:srgbClr val="8A0000"/>
              </a:solidFill>
              <a:ln w="19050">
                <a:solidFill>
                  <a:srgbClr val="8A0000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2743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dirty="0">
                    <a:solidFill>
                      <a:schemeClr val="bg1"/>
                    </a:solidFill>
                    <a:ea typeface="Segoe UI" pitchFamily="34" charset="0"/>
                    <a:cs typeface="Segoe UI" pitchFamily="34" charset="0"/>
                  </a:rPr>
                  <a:t>Create Shortcut API</a:t>
                </a:r>
              </a:p>
            </p:txBody>
          </p:sp>
        </p:grp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0824C689-9EAB-B7D9-CD1F-F36435FE68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r="20019" b="13656"/>
            <a:stretch/>
          </p:blipFill>
          <p:spPr>
            <a:xfrm>
              <a:off x="4611759" y="4850822"/>
              <a:ext cx="1371932" cy="1240262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18241E6E-AD80-B31A-9931-18BC93C091D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34492" y="3504000"/>
            <a:ext cx="5057474" cy="329365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1896400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4" grpId="0" animBg="1"/>
      <p:bldP spid="15" grpId="0" animBg="1"/>
      <p:bldP spid="57" grpId="0" animBg="1"/>
    </p:bld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68BABC-E833-50D4-F625-B281363E0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Demo7-CreateShortcut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DC9252-E5FB-9991-2D6B-7E13037CC8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786" y="1047750"/>
            <a:ext cx="6414140" cy="504042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96089C6-1895-35F1-C3DC-E33824A482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3489" y="1114425"/>
            <a:ext cx="4321736" cy="281451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D7165B6-0D40-542F-5485-47E20C4466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3488" y="4107275"/>
            <a:ext cx="4314919" cy="24332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3754632"/>
      </p:ext>
    </p:extLst>
  </p:cSld>
  <p:clrMapOvr>
    <a:masterClrMapping/>
  </p:clrMapOvr>
  <p:transition>
    <p:fade/>
  </p:transition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03BC7B-F29D-C31B-5FE5-79F2A7656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Pipeline Fundamentals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F336A6-7C76-3FD1-31E9-EC65478131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534017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47F0EB03-6182-2578-E9CD-1FB6A8209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Important C# Classes in Services Folder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2F63D56-6066-3A4C-0A69-15436E3445B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974626"/>
          </a:xfrm>
        </p:spPr>
        <p:txBody>
          <a:bodyPr/>
          <a:lstStyle/>
          <a:p>
            <a:pPr>
              <a:spcBef>
                <a:spcPts val="200"/>
              </a:spcBef>
              <a:spcAft>
                <a:spcPts val="0"/>
              </a:spcAft>
            </a:pPr>
            <a:r>
              <a:rPr lang="en-US" sz="1800" b="1" dirty="0">
                <a:solidFill>
                  <a:srgbClr val="6C0000"/>
                </a:solidFill>
              </a:rPr>
              <a:t>AzureAdTokenManager</a:t>
            </a:r>
            <a:r>
              <a:rPr lang="en-US" sz="2000" dirty="0"/>
              <a:t> - used to acquire access tokens from Azure AD</a:t>
            </a:r>
          </a:p>
          <a:p>
            <a:pPr>
              <a:spcBef>
                <a:spcPts val="200"/>
              </a:spcBef>
              <a:spcAft>
                <a:spcPts val="0"/>
              </a:spcAft>
            </a:pPr>
            <a:r>
              <a:rPr lang="en-US" sz="1800" b="1" dirty="0">
                <a:solidFill>
                  <a:srgbClr val="6C0000"/>
                </a:solidFill>
              </a:rPr>
              <a:t>CustomerTenantBuilder</a:t>
            </a:r>
            <a:r>
              <a:rPr lang="en-US" sz="2000" dirty="0"/>
              <a:t> - contains high-level logic for provisioning customer tenants</a:t>
            </a:r>
          </a:p>
          <a:p>
            <a:pPr>
              <a:spcBef>
                <a:spcPts val="200"/>
              </a:spcBef>
              <a:spcAft>
                <a:spcPts val="0"/>
              </a:spcAft>
            </a:pPr>
            <a:r>
              <a:rPr lang="en-US" sz="1800" b="1" dirty="0">
                <a:solidFill>
                  <a:srgbClr val="6C0000"/>
                </a:solidFill>
              </a:rPr>
              <a:t>FabricUserApi</a:t>
            </a:r>
            <a:r>
              <a:rPr lang="en-US" sz="2000" dirty="0"/>
              <a:t> - used to execute HTTP requests to Fabric User API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FD589B-A21C-9CB4-6F6F-4B9C595A78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062" y="2359440"/>
            <a:ext cx="3970161" cy="395190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23053D4-A910-CD41-5D5D-BF298A50A5CD}"/>
              </a:ext>
            </a:extLst>
          </p:cNvPr>
          <p:cNvSpPr/>
          <p:nvPr/>
        </p:nvSpPr>
        <p:spPr bwMode="auto">
          <a:xfrm>
            <a:off x="1275056" y="4660998"/>
            <a:ext cx="2601205" cy="795586"/>
          </a:xfrm>
          <a:prstGeom prst="rect">
            <a:avLst/>
          </a:prstGeom>
          <a:noFill/>
          <a:ln w="28575">
            <a:solidFill>
              <a:srgbClr val="C00000"/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723181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A18B0-B07E-65B1-1BE6-E7E556F97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997196"/>
          </a:xfrm>
        </p:spPr>
        <p:txBody>
          <a:bodyPr/>
          <a:lstStyle/>
          <a:p>
            <a:r>
              <a:rPr lang="en-US" dirty="0"/>
              <a:t>Creating Data Pipelines by Hand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852685-A7EC-7ECE-647D-6A8EDC4262B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479618"/>
      </p:ext>
    </p:extLst>
  </p:cSld>
  <p:clrMapOvr>
    <a:masterClrMapping/>
  </p:clrMapOvr>
  <p:transition>
    <p:fade/>
  </p:transition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0976A3-37F0-BFCF-CA4F-CBAD388582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Data Pipelines using the Fabric User APIs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90CB00-7B87-AE6C-2502-1F5A9D77AD5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107257"/>
      </p:ext>
    </p:extLst>
  </p:cSld>
  <p:clrMapOvr>
    <a:masterClrMapping/>
  </p:clrMapOvr>
  <p:transition>
    <p:fade/>
  </p:transition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3E954-FB3B-70BF-7CF5-BA338D55F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Demo8-CreateDataPipline Provisioning Flow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154AAF2-5079-A3CD-9944-CAB34A28E84C}"/>
              </a:ext>
            </a:extLst>
          </p:cNvPr>
          <p:cNvSpPr/>
          <p:nvPr/>
        </p:nvSpPr>
        <p:spPr>
          <a:xfrm>
            <a:off x="3365498" y="1191250"/>
            <a:ext cx="7688868" cy="4154539"/>
          </a:xfrm>
          <a:prstGeom prst="rect">
            <a:avLst/>
          </a:prstGeom>
          <a:solidFill>
            <a:srgbClr val="EFF4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0" tIns="73152" bIns="91440" rtlCol="0" anchor="b"/>
          <a:lstStyle/>
          <a:p>
            <a:r>
              <a:rPr lang="en-US" sz="1100" b="1" dirty="0">
                <a:solidFill>
                  <a:schemeClr val="bg2">
                    <a:lumMod val="65000"/>
                  </a:schemeClr>
                </a:solidFill>
              </a:rPr>
              <a:t>Customer Tenant Workspace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D366254-0659-042B-5145-43461152BF9A}"/>
              </a:ext>
            </a:extLst>
          </p:cNvPr>
          <p:cNvSpPr/>
          <p:nvPr/>
        </p:nvSpPr>
        <p:spPr bwMode="auto">
          <a:xfrm>
            <a:off x="4174499" y="3053533"/>
            <a:ext cx="2346438" cy="182326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82296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Lakehouse - Staging</a:t>
            </a:r>
            <a:endParaRPr lang="en-US" sz="1100" dirty="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5949212-C497-0DFC-335F-1C2CE6D94DAB}"/>
              </a:ext>
            </a:extLst>
          </p:cNvPr>
          <p:cNvSpPr/>
          <p:nvPr/>
        </p:nvSpPr>
        <p:spPr>
          <a:xfrm>
            <a:off x="605912" y="1191250"/>
            <a:ext cx="1521961" cy="4154539"/>
          </a:xfrm>
          <a:prstGeom prst="rect">
            <a:avLst/>
          </a:prstGeom>
          <a:solidFill>
            <a:srgbClr val="EFF4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Custom ISV Application</a:t>
            </a:r>
            <a:endParaRPr lang="en-US" sz="900" b="1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9E75952-993F-4F7E-428A-EE4AB0CE05B5}"/>
              </a:ext>
            </a:extLst>
          </p:cNvPr>
          <p:cNvSpPr/>
          <p:nvPr/>
        </p:nvSpPr>
        <p:spPr bwMode="auto">
          <a:xfrm>
            <a:off x="4174499" y="1280792"/>
            <a:ext cx="2346438" cy="17116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82296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Warehouse - Sales</a:t>
            </a:r>
            <a:endParaRPr lang="en-US" sz="1100" dirty="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A5EBCCE-4702-A49C-7182-097D3C12EFBC}"/>
              </a:ext>
            </a:extLst>
          </p:cNvPr>
          <p:cNvGrpSpPr/>
          <p:nvPr/>
        </p:nvGrpSpPr>
        <p:grpSpPr>
          <a:xfrm>
            <a:off x="2169651" y="3412242"/>
            <a:ext cx="4163808" cy="1282543"/>
            <a:chOff x="2169257" y="3611959"/>
            <a:chExt cx="4163808" cy="1282543"/>
          </a:xfrm>
        </p:grpSpPr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16D8200C-F641-94C0-23D0-1744B19CACF9}"/>
                </a:ext>
              </a:extLst>
            </p:cNvPr>
            <p:cNvSpPr/>
            <p:nvPr/>
          </p:nvSpPr>
          <p:spPr bwMode="auto">
            <a:xfrm>
              <a:off x="2169257" y="3997662"/>
              <a:ext cx="2346438" cy="448836"/>
            </a:xfrm>
            <a:prstGeom prst="rightArrow">
              <a:avLst>
                <a:gd name="adj1" fmla="val 76034"/>
                <a:gd name="adj2" fmla="val 50000"/>
              </a:avLst>
            </a:prstGeom>
            <a:solidFill>
              <a:srgbClr val="8A0000"/>
            </a:solidFill>
            <a:ln w="19050">
              <a:solidFill>
                <a:srgbClr val="8A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432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rPr>
                <a:t>Create &amp; Run Data Pipeline</a:t>
              </a: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7B787632-C401-AD06-A6CC-7BDE839E83E7}"/>
                </a:ext>
              </a:extLst>
            </p:cNvPr>
            <p:cNvGrpSpPr/>
            <p:nvPr/>
          </p:nvGrpSpPr>
          <p:grpSpPr>
            <a:xfrm>
              <a:off x="4538576" y="3611959"/>
              <a:ext cx="1794489" cy="1282543"/>
              <a:chOff x="4538576" y="3611959"/>
              <a:chExt cx="1794489" cy="1282543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9E641F4B-1784-2DD7-BE9C-7B4AC44F9CD4}"/>
                  </a:ext>
                </a:extLst>
              </p:cNvPr>
              <p:cNvSpPr/>
              <p:nvPr/>
            </p:nvSpPr>
            <p:spPr bwMode="auto">
              <a:xfrm rot="16200000">
                <a:off x="4794549" y="3355986"/>
                <a:ext cx="1282543" cy="1794489"/>
              </a:xfrm>
              <a:prstGeom prst="rect">
                <a:avLst/>
              </a:prstGeom>
              <a:solidFill>
                <a:schemeClr val="bg1">
                  <a:lumMod val="75000"/>
                  <a:alpha val="50196"/>
                </a:schemeClr>
              </a:solidFill>
              <a:ln w="3175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Silver layer</a:t>
                </a:r>
              </a:p>
            </p:txBody>
          </p:sp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6E6433A4-CF2A-B055-F36C-6F67B9EFAA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620213" y="3672218"/>
                <a:ext cx="1363083" cy="1189192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</p:grp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6334321-D88A-7FF0-E657-B453781FBE80}"/>
              </a:ext>
            </a:extLst>
          </p:cNvPr>
          <p:cNvGrpSpPr/>
          <p:nvPr/>
        </p:nvGrpSpPr>
        <p:grpSpPr>
          <a:xfrm>
            <a:off x="2169651" y="1603717"/>
            <a:ext cx="4089348" cy="1320436"/>
            <a:chOff x="2379006" y="1794932"/>
            <a:chExt cx="3893664" cy="1320436"/>
          </a:xfrm>
        </p:grpSpPr>
        <p:sp>
          <p:nvSpPr>
            <p:cNvPr id="17" name="Arrow: Right 16">
              <a:extLst>
                <a:ext uri="{FF2B5EF4-FFF2-40B4-BE49-F238E27FC236}">
                  <a16:creationId xmlns:a16="http://schemas.microsoft.com/office/drawing/2014/main" id="{78F11C03-1436-D87F-7EE8-D9988C77960F}"/>
                </a:ext>
              </a:extLst>
            </p:cNvPr>
            <p:cNvSpPr/>
            <p:nvPr/>
          </p:nvSpPr>
          <p:spPr bwMode="auto">
            <a:xfrm>
              <a:off x="2379006" y="2227385"/>
              <a:ext cx="2136688" cy="448836"/>
            </a:xfrm>
            <a:prstGeom prst="rightArrow">
              <a:avLst>
                <a:gd name="adj1" fmla="val 76034"/>
                <a:gd name="adj2" fmla="val 50000"/>
              </a:avLst>
            </a:prstGeom>
            <a:solidFill>
              <a:srgbClr val="8A0000"/>
            </a:solidFill>
            <a:ln w="19050">
              <a:solidFill>
                <a:srgbClr val="8A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432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rPr>
                <a:t>SQL Commands</a:t>
              </a:r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A2F93434-A513-7923-75EB-45EB4C96B375}"/>
                </a:ext>
              </a:extLst>
            </p:cNvPr>
            <p:cNvGrpSpPr/>
            <p:nvPr/>
          </p:nvGrpSpPr>
          <p:grpSpPr>
            <a:xfrm>
              <a:off x="4541504" y="1794932"/>
              <a:ext cx="1731166" cy="1320436"/>
              <a:chOff x="4541504" y="1794932"/>
              <a:chExt cx="1731166" cy="1320436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37D4CA2B-975D-FC94-20D2-920FFF378710}"/>
                  </a:ext>
                </a:extLst>
              </p:cNvPr>
              <p:cNvSpPr/>
              <p:nvPr/>
            </p:nvSpPr>
            <p:spPr bwMode="auto">
              <a:xfrm rot="16200000">
                <a:off x="4746869" y="1589567"/>
                <a:ext cx="1320436" cy="1731166"/>
              </a:xfrm>
              <a:prstGeom prst="rect">
                <a:avLst/>
              </a:prstGeom>
              <a:solidFill>
                <a:srgbClr val="CDAA35">
                  <a:alpha val="50196"/>
                </a:srgbClr>
              </a:solidFill>
              <a:ln w="3175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Gold layer</a:t>
                </a:r>
              </a:p>
            </p:txBody>
          </p:sp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0AF2840D-0310-1BC2-BCD1-0494A6E21E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593006" y="1864118"/>
                <a:ext cx="1353617" cy="1191646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</p:grp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59835646-F877-EAF4-AA71-D329643F3FDB}"/>
              </a:ext>
            </a:extLst>
          </p:cNvPr>
          <p:cNvGrpSpPr/>
          <p:nvPr/>
        </p:nvGrpSpPr>
        <p:grpSpPr>
          <a:xfrm>
            <a:off x="7034492" y="1289116"/>
            <a:ext cx="2885985" cy="1703333"/>
            <a:chOff x="6899251" y="1317011"/>
            <a:chExt cx="3279117" cy="1935362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CDCFFB52-1C35-9E28-D5AD-F00FBAAE2C00}"/>
                </a:ext>
              </a:extLst>
            </p:cNvPr>
            <p:cNvSpPr/>
            <p:nvPr/>
          </p:nvSpPr>
          <p:spPr bwMode="auto">
            <a:xfrm>
              <a:off x="6899251" y="1317011"/>
              <a:ext cx="3279117" cy="19353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82296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5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Semantic Model</a:t>
              </a:r>
              <a:endParaRPr lang="en-US" sz="9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0BEE76D-6780-2BA0-D140-BEB639CDDEF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02689" y="1593883"/>
              <a:ext cx="3275678" cy="165849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943FA142-B88F-71C4-BB6F-432280665CC2}"/>
              </a:ext>
            </a:extLst>
          </p:cNvPr>
          <p:cNvGrpSpPr/>
          <p:nvPr/>
        </p:nvGrpSpPr>
        <p:grpSpPr>
          <a:xfrm>
            <a:off x="9996913" y="1532794"/>
            <a:ext cx="879526" cy="1202580"/>
            <a:chOff x="9505300" y="1522961"/>
            <a:chExt cx="879526" cy="1202580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BD0B4AF7-F644-5AC5-7C47-2577A0CFEEC4}"/>
                </a:ext>
              </a:extLst>
            </p:cNvPr>
            <p:cNvGrpSpPr/>
            <p:nvPr/>
          </p:nvGrpSpPr>
          <p:grpSpPr>
            <a:xfrm>
              <a:off x="9505300" y="1522961"/>
              <a:ext cx="879526" cy="480682"/>
              <a:chOff x="8375373" y="3545699"/>
              <a:chExt cx="1172717" cy="640918"/>
            </a:xfrm>
          </p:grpSpPr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FE05ECF4-E477-28E8-98B7-43DEE535AEA7}"/>
                  </a:ext>
                </a:extLst>
              </p:cNvPr>
              <p:cNvGrpSpPr/>
              <p:nvPr/>
            </p:nvGrpSpPr>
            <p:grpSpPr>
              <a:xfrm>
                <a:off x="8907172" y="3545699"/>
                <a:ext cx="640918" cy="640918"/>
                <a:chOff x="10453309" y="3176803"/>
                <a:chExt cx="640918" cy="640918"/>
              </a:xfrm>
            </p:grpSpPr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1A7DB804-1B82-D756-530A-F567B4DA3D93}"/>
                    </a:ext>
                  </a:extLst>
                </p:cNvPr>
                <p:cNvSpPr/>
                <p:nvPr/>
              </p:nvSpPr>
              <p:spPr bwMode="auto">
                <a:xfrm>
                  <a:off x="10453309" y="3176803"/>
                  <a:ext cx="640918" cy="6409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400" b="1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41" name="Graphic 40">
                  <a:extLst>
                    <a:ext uri="{FF2B5EF4-FFF2-40B4-BE49-F238E27FC236}">
                      <a16:creationId xmlns:a16="http://schemas.microsoft.com/office/drawing/2014/main" id="{CEB4CC65-ED62-CF7F-E88A-3324DDBB2E8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563445" y="3331394"/>
                  <a:ext cx="427279" cy="440631"/>
                </a:xfrm>
                <a:prstGeom prst="rect">
                  <a:avLst/>
                </a:prstGeom>
              </p:spPr>
            </p:pic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6E032DF1-13FF-B625-CD7E-2EB1EEC6B760}"/>
                    </a:ext>
                  </a:extLst>
                </p:cNvPr>
                <p:cNvSpPr txBox="1"/>
                <p:nvPr/>
              </p:nvSpPr>
              <p:spPr>
                <a:xfrm>
                  <a:off x="10453309" y="3178739"/>
                  <a:ext cx="640918" cy="141130"/>
                </a:xfrm>
                <a:prstGeom prst="rect">
                  <a:avLst/>
                </a:prstGeom>
                <a:solidFill>
                  <a:schemeClr val="tx1"/>
                </a:solidFill>
              </p:spPr>
              <p:txBody>
                <a:bodyPr wrap="none" lIns="182880" tIns="146304" rIns="182880" bIns="146304" rtlCol="0" anchor="ctr"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Aft>
                      <a:spcPts val="600"/>
                    </a:spcAft>
                  </a:pPr>
                  <a:r>
                    <a:rPr lang="en-US" sz="700" b="1" dirty="0">
                      <a:solidFill>
                        <a:schemeClr val="bg1"/>
                      </a:solidFill>
                    </a:rPr>
                    <a:t>report</a:t>
                  </a:r>
                </a:p>
              </p:txBody>
            </p:sp>
          </p:grpSp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8CB96105-2B6D-6804-F427-C3F2550E10D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375373" y="3896653"/>
                <a:ext cx="538432" cy="238359"/>
              </a:xfrm>
              <a:prstGeom prst="straightConnector1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38100">
                <a:solidFill>
                  <a:srgbClr val="82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1B0A53F1-EA10-8349-683E-9133FA5CACD4}"/>
                </a:ext>
              </a:extLst>
            </p:cNvPr>
            <p:cNvGrpSpPr/>
            <p:nvPr/>
          </p:nvGrpSpPr>
          <p:grpSpPr>
            <a:xfrm>
              <a:off x="9517968" y="2244859"/>
              <a:ext cx="866858" cy="480682"/>
              <a:chOff x="8392264" y="5491479"/>
              <a:chExt cx="1155826" cy="640918"/>
            </a:xfrm>
          </p:grpSpPr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E8AF8203-2B10-571E-91D8-97F90F7978A6}"/>
                  </a:ext>
                </a:extLst>
              </p:cNvPr>
              <p:cNvGrpSpPr/>
              <p:nvPr/>
            </p:nvGrpSpPr>
            <p:grpSpPr>
              <a:xfrm>
                <a:off x="8907172" y="5491479"/>
                <a:ext cx="640918" cy="640918"/>
                <a:chOff x="10453309" y="3176803"/>
                <a:chExt cx="640918" cy="640918"/>
              </a:xfrm>
            </p:grpSpPr>
            <p:sp>
              <p:nvSpPr>
                <p:cNvPr id="53" name="Rectangle 52">
                  <a:extLst>
                    <a:ext uri="{FF2B5EF4-FFF2-40B4-BE49-F238E27FC236}">
                      <a16:creationId xmlns:a16="http://schemas.microsoft.com/office/drawing/2014/main" id="{6F75666D-862C-F981-B69D-E19D0D16E66B}"/>
                    </a:ext>
                  </a:extLst>
                </p:cNvPr>
                <p:cNvSpPr/>
                <p:nvPr/>
              </p:nvSpPr>
              <p:spPr bwMode="auto">
                <a:xfrm>
                  <a:off x="10453309" y="3176803"/>
                  <a:ext cx="640918" cy="6409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400" b="1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54" name="Graphic 53">
                  <a:extLst>
                    <a:ext uri="{FF2B5EF4-FFF2-40B4-BE49-F238E27FC236}">
                      <a16:creationId xmlns:a16="http://schemas.microsoft.com/office/drawing/2014/main" id="{B155199C-E3BA-28D9-C8F1-B0BD7EBDC48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563445" y="3331394"/>
                  <a:ext cx="427279" cy="440631"/>
                </a:xfrm>
                <a:prstGeom prst="rect">
                  <a:avLst/>
                </a:prstGeom>
              </p:spPr>
            </p:pic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23E80D99-31D2-078F-01F7-218BE46B7364}"/>
                    </a:ext>
                  </a:extLst>
                </p:cNvPr>
                <p:cNvSpPr txBox="1"/>
                <p:nvPr/>
              </p:nvSpPr>
              <p:spPr>
                <a:xfrm>
                  <a:off x="10453309" y="3178739"/>
                  <a:ext cx="640918" cy="141130"/>
                </a:xfrm>
                <a:prstGeom prst="rect">
                  <a:avLst/>
                </a:prstGeom>
                <a:solidFill>
                  <a:schemeClr val="tx1"/>
                </a:solidFill>
              </p:spPr>
              <p:txBody>
                <a:bodyPr wrap="none" lIns="182880" tIns="146304" rIns="182880" bIns="146304" rtlCol="0" anchor="ctr"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Aft>
                      <a:spcPts val="600"/>
                    </a:spcAft>
                  </a:pPr>
                  <a:r>
                    <a:rPr lang="en-US" sz="700" b="1" dirty="0">
                      <a:solidFill>
                        <a:schemeClr val="bg1"/>
                      </a:solidFill>
                    </a:rPr>
                    <a:t>report</a:t>
                  </a:r>
                </a:p>
              </p:txBody>
            </p:sp>
          </p:grpSp>
          <p:cxnSp>
            <p:nvCxnSpPr>
              <p:cNvPr id="52" name="Straight Arrow Connector 51">
                <a:extLst>
                  <a:ext uri="{FF2B5EF4-FFF2-40B4-BE49-F238E27FC236}">
                    <a16:creationId xmlns:a16="http://schemas.microsoft.com/office/drawing/2014/main" id="{90CA0E76-8B95-B7D9-53BD-60D380433095}"/>
                  </a:ext>
                </a:extLst>
              </p:cNvPr>
              <p:cNvCxnSpPr>
                <a:cxnSpLocks/>
                <a:stCxn id="53" idx="1"/>
              </p:cNvCxnSpPr>
              <p:nvPr/>
            </p:nvCxnSpPr>
            <p:spPr>
              <a:xfrm flipH="1" flipV="1">
                <a:off x="8392264" y="5678641"/>
                <a:ext cx="514908" cy="133297"/>
              </a:xfrm>
              <a:prstGeom prst="straightConnector1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38100">
                <a:solidFill>
                  <a:srgbClr val="82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7" name="Rectangle 56">
            <a:extLst>
              <a:ext uri="{FF2B5EF4-FFF2-40B4-BE49-F238E27FC236}">
                <a16:creationId xmlns:a16="http://schemas.microsoft.com/office/drawing/2014/main" id="{3A967608-B8EA-2D43-B3D3-4D22E79C5F55}"/>
              </a:ext>
            </a:extLst>
          </p:cNvPr>
          <p:cNvSpPr/>
          <p:nvPr/>
        </p:nvSpPr>
        <p:spPr bwMode="auto">
          <a:xfrm rot="5400000">
            <a:off x="5922040" y="1971395"/>
            <a:ext cx="1711657" cy="330452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bg2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SQL Endpoint</a:t>
            </a:r>
          </a:p>
        </p:txBody>
      </p:sp>
    </p:spTree>
    <p:extLst>
      <p:ext uri="{BB962C8B-B14F-4D97-AF65-F5344CB8AC3E}">
        <p14:creationId xmlns:p14="http://schemas.microsoft.com/office/powerpoint/2010/main" val="249861168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4" grpId="0" animBg="1"/>
      <p:bldP spid="15" grpId="0" animBg="1"/>
      <p:bldP spid="57" grpId="0" animBg="1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0DC62-C21A-AE5E-D083-260375977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33970C-4BD4-ACBE-A2F4-F42C9B3A18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255011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Getting Started with the Fabric User APIs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Programming CreateItem using Item Definitions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Automating ALM and CI/CD with GIT Integration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Programming with Lakehouses and Notebooks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Provisioning and Building Data Warehouses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Accessing OneLake using the ADLS Gen2 APIs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Creating OneLake Shortcuts and Data Pipelines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Developing with Power BI Embedding on Fabric</a:t>
            </a:r>
          </a:p>
        </p:txBody>
      </p:sp>
    </p:spTree>
    <p:extLst>
      <p:ext uri="{BB962C8B-B14F-4D97-AF65-F5344CB8AC3E}">
        <p14:creationId xmlns:p14="http://schemas.microsoft.com/office/powerpoint/2010/main" val="2267664043"/>
      </p:ext>
    </p:extLst>
  </p:cSld>
  <p:clrMapOvr>
    <a:masterClrMapping/>
  </p:clrMapOvr>
  <p:transition>
    <p:fade/>
  </p:transition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5BC62-FF25-A9FA-D1B5-C745934FF5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Developing with Power BI Embedding on Fabric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CF387D-3566-EE3C-82F1-CBBF291DC2C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877163"/>
          </a:xfrm>
        </p:spPr>
        <p:txBody>
          <a:bodyPr/>
          <a:lstStyle/>
          <a:p>
            <a:r>
              <a:rPr lang="en-US" dirty="0"/>
              <a:t>Agenda for the </a:t>
            </a:r>
            <a:r>
              <a:rPr lang="en-US" sz="2400" b="1" dirty="0">
                <a:solidFill>
                  <a:schemeClr val="accent3">
                    <a:lumMod val="75000"/>
                  </a:schemeClr>
                </a:solidFill>
              </a:rPr>
              <a:t>Developing with Power BI Embedding on Fabric</a:t>
            </a:r>
            <a:r>
              <a:rPr lang="en-US" dirty="0"/>
              <a:t> section</a:t>
            </a:r>
          </a:p>
          <a:p>
            <a:pPr lvl="1"/>
            <a:r>
              <a:rPr lang="en-US" dirty="0" err="1"/>
              <a:t>sss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2321181"/>
      </p:ext>
    </p:extLst>
  </p:cSld>
  <p:clrMapOvr>
    <a:masterClrMapping/>
  </p:clrMapOvr>
  <p:transition>
    <p:fade/>
  </p:transition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3DBC82-03EF-406E-9ADF-3A17C45EF1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/>
          <a:p>
            <a:r>
              <a:rPr lang="en-US"/>
              <a:t>One Service Principal per Customer Tenant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764639-1A36-405C-A910-EA0381BB0D4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703030"/>
          </a:xfrm>
        </p:spPr>
        <p:txBody>
          <a:bodyPr/>
          <a:lstStyle/>
          <a:p>
            <a:pPr lvl="1"/>
            <a:r>
              <a:rPr lang="en-US"/>
              <a:t>Best strategy to scale upwards over 1000 workspaces</a:t>
            </a:r>
          </a:p>
          <a:p>
            <a:pPr lvl="2"/>
            <a:r>
              <a:rPr lang="en-US"/>
              <a:t>Best Performance because service principal is only member of a single workspace</a:t>
            </a:r>
          </a:p>
          <a:p>
            <a:pPr lvl="2"/>
            <a:r>
              <a:rPr lang="en-US"/>
              <a:t>No service principal owns datasource credentials for more than one customer tenant</a:t>
            </a:r>
          </a:p>
          <a:p>
            <a:pPr lvl="1"/>
            <a:r>
              <a:rPr lang="en-US"/>
              <a:t>Requires ongoing need to create new Azure AD applications for new tenants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53BFEBD6-E1F8-4058-A1DE-EE8BDD25B0C1}"/>
              </a:ext>
            </a:extLst>
          </p:cNvPr>
          <p:cNvSpPr/>
          <p:nvPr/>
        </p:nvSpPr>
        <p:spPr bwMode="auto">
          <a:xfrm>
            <a:off x="1160040" y="2852990"/>
            <a:ext cx="8479971" cy="3894092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40000"/>
                <a:lumOff val="6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A02CD9F-D00B-41B8-A8CC-8862CA847E21}"/>
              </a:ext>
            </a:extLst>
          </p:cNvPr>
          <p:cNvSpPr/>
          <p:nvPr/>
        </p:nvSpPr>
        <p:spPr bwMode="auto">
          <a:xfrm>
            <a:off x="3751758" y="3511237"/>
            <a:ext cx="2023045" cy="29196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tx1">
                <a:lumMod val="60000"/>
                <a:lumOff val="40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91440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00" b="1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Multi-tenant Application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4938DA6-0AC6-4545-A021-18F89F63FB55}"/>
              </a:ext>
            </a:extLst>
          </p:cNvPr>
          <p:cNvSpPr/>
          <p:nvPr/>
        </p:nvSpPr>
        <p:spPr bwMode="auto">
          <a:xfrm>
            <a:off x="6364930" y="3058190"/>
            <a:ext cx="2809295" cy="3556872"/>
          </a:xfrm>
          <a:prstGeom prst="rect">
            <a:avLst/>
          </a:prstGeom>
          <a:solidFill>
            <a:srgbClr val="FEFCF0"/>
          </a:solidFill>
          <a:ln w="19050">
            <a:solidFill>
              <a:schemeClr val="tx1">
                <a:lumMod val="60000"/>
                <a:lumOff val="40000"/>
              </a:schemeClr>
            </a:solidFill>
            <a:prstDash val="solid"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73152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b="1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Multi-tenant Environment</a:t>
            </a:r>
            <a:br>
              <a:rPr lang="en-US" sz="1200" b="1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</a:br>
            <a:r>
              <a:rPr lang="en-US" sz="1200" b="1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Power BI Service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8BC0401-180A-4579-B8FE-FD5EA4AC019F}"/>
              </a:ext>
            </a:extLst>
          </p:cNvPr>
          <p:cNvGrpSpPr/>
          <p:nvPr/>
        </p:nvGrpSpPr>
        <p:grpSpPr>
          <a:xfrm>
            <a:off x="1529840" y="3437425"/>
            <a:ext cx="1235526" cy="614903"/>
            <a:chOff x="-393444" y="1578748"/>
            <a:chExt cx="1520149" cy="1005451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CAC4ACC-56CC-40FF-9C39-8E89CE3A5D81}"/>
                </a:ext>
              </a:extLst>
            </p:cNvPr>
            <p:cNvSpPr/>
            <p:nvPr/>
          </p:nvSpPr>
          <p:spPr bwMode="auto">
            <a:xfrm>
              <a:off x="-393444" y="1578748"/>
              <a:ext cx="1520149" cy="1005093"/>
            </a:xfrm>
            <a:prstGeom prst="rect">
              <a:avLst/>
            </a:prstGeom>
            <a:grpFill/>
            <a:ln>
              <a:solidFill>
                <a:schemeClr val="tx1">
                  <a:lumMod val="60000"/>
                  <a:lumOff val="4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45720" rIns="18288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Customer 1</a:t>
              </a:r>
            </a:p>
          </p:txBody>
        </p:sp>
        <p:pic>
          <p:nvPicPr>
            <p:cNvPr id="9" name="Graphic 8" descr="Users outline">
              <a:extLst>
                <a:ext uri="{FF2B5EF4-FFF2-40B4-BE49-F238E27FC236}">
                  <a16:creationId xmlns:a16="http://schemas.microsoft.com/office/drawing/2014/main" id="{DBD1885F-998B-4923-95D3-84C6731389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15299" b="15313"/>
            <a:stretch/>
          </p:blipFill>
          <p:spPr>
            <a:xfrm>
              <a:off x="-102219" y="1820078"/>
              <a:ext cx="931323" cy="764121"/>
            </a:xfrm>
            <a:prstGeom prst="rect">
              <a:avLst/>
            </a:prstGeom>
          </p:spPr>
        </p:pic>
      </p:grp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5232FD5-1792-4944-9C21-EB95EDDD4A70}"/>
              </a:ext>
            </a:extLst>
          </p:cNvPr>
          <p:cNvCxnSpPr>
            <a:cxnSpLocks/>
            <a:endCxn id="47" idx="1"/>
          </p:cNvCxnSpPr>
          <p:nvPr/>
        </p:nvCxnSpPr>
        <p:spPr>
          <a:xfrm flipV="1">
            <a:off x="4982705" y="3852587"/>
            <a:ext cx="1763963" cy="301194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5F9A1C3-5D83-4C39-9DC0-B7996B6B6DBD}"/>
              </a:ext>
            </a:extLst>
          </p:cNvPr>
          <p:cNvCxnSpPr>
            <a:cxnSpLocks/>
            <a:endCxn id="40" idx="1"/>
          </p:cNvCxnSpPr>
          <p:nvPr/>
        </p:nvCxnSpPr>
        <p:spPr>
          <a:xfrm flipV="1">
            <a:off x="4979023" y="4593144"/>
            <a:ext cx="1766400" cy="162628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0741D0E-E84E-4FA8-8AA9-DA119C416F9D}"/>
              </a:ext>
            </a:extLst>
          </p:cNvPr>
          <p:cNvCxnSpPr>
            <a:cxnSpLocks/>
            <a:endCxn id="33" idx="1"/>
          </p:cNvCxnSpPr>
          <p:nvPr/>
        </p:nvCxnSpPr>
        <p:spPr>
          <a:xfrm flipV="1">
            <a:off x="4982705" y="5333702"/>
            <a:ext cx="1762718" cy="65088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3C72520-4F79-472D-901C-73E05492726B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4982705" y="5999435"/>
            <a:ext cx="1776971" cy="74823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D2BF6B6-9969-471A-B98E-472231F7FFD6}"/>
              </a:ext>
            </a:extLst>
          </p:cNvPr>
          <p:cNvCxnSpPr>
            <a:cxnSpLocks/>
          </p:cNvCxnSpPr>
          <p:nvPr/>
        </p:nvCxnSpPr>
        <p:spPr>
          <a:xfrm flipH="1" flipV="1">
            <a:off x="2765366" y="3744767"/>
            <a:ext cx="870290" cy="475160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F3F29E3-FE5A-4D9F-8CB9-2416A509E4C7}"/>
              </a:ext>
            </a:extLst>
          </p:cNvPr>
          <p:cNvCxnSpPr>
            <a:cxnSpLocks/>
          </p:cNvCxnSpPr>
          <p:nvPr/>
        </p:nvCxnSpPr>
        <p:spPr>
          <a:xfrm flipH="1" flipV="1">
            <a:off x="2754485" y="4495877"/>
            <a:ext cx="914682" cy="123672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BBAB4E0-F25E-4965-A7D1-9AA3B082408B}"/>
              </a:ext>
            </a:extLst>
          </p:cNvPr>
          <p:cNvCxnSpPr>
            <a:cxnSpLocks/>
          </p:cNvCxnSpPr>
          <p:nvPr/>
        </p:nvCxnSpPr>
        <p:spPr>
          <a:xfrm flipH="1">
            <a:off x="2754483" y="4997783"/>
            <a:ext cx="864771" cy="260098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A96F6CB-102C-4A83-90DC-2019E25972B0}"/>
              </a:ext>
            </a:extLst>
          </p:cNvPr>
          <p:cNvCxnSpPr>
            <a:cxnSpLocks/>
          </p:cNvCxnSpPr>
          <p:nvPr/>
        </p:nvCxnSpPr>
        <p:spPr>
          <a:xfrm flipH="1">
            <a:off x="2743590" y="5547819"/>
            <a:ext cx="838906" cy="472067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8472CF2-FCF6-427C-8801-CC8737B03ECD}"/>
              </a:ext>
            </a:extLst>
          </p:cNvPr>
          <p:cNvGrpSpPr/>
          <p:nvPr/>
        </p:nvGrpSpPr>
        <p:grpSpPr>
          <a:xfrm>
            <a:off x="6745423" y="3545244"/>
            <a:ext cx="2102653" cy="2836356"/>
            <a:chOff x="9003497" y="3530299"/>
            <a:chExt cx="2155945" cy="2908244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B25F2FF3-1256-48C4-8322-A8F760A938A8}"/>
                </a:ext>
              </a:extLst>
            </p:cNvPr>
            <p:cNvGrpSpPr/>
            <p:nvPr/>
          </p:nvGrpSpPr>
          <p:grpSpPr>
            <a:xfrm>
              <a:off x="9004774" y="3530299"/>
              <a:ext cx="2141331" cy="630264"/>
              <a:chOff x="8211024" y="3430934"/>
              <a:chExt cx="2141331" cy="630264"/>
            </a:xfrm>
          </p:grpSpPr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9E18FF0F-17EA-44E1-A906-840241C67C39}"/>
                  </a:ext>
                </a:extLst>
              </p:cNvPr>
              <p:cNvSpPr/>
              <p:nvPr/>
            </p:nvSpPr>
            <p:spPr bwMode="auto">
              <a:xfrm>
                <a:off x="8211024" y="3430934"/>
                <a:ext cx="2141331" cy="63026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64008" rIns="182880" bIns="1097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800" b="1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Workspace for Customer 1 Tenant</a:t>
                </a:r>
              </a:p>
            </p:txBody>
          </p:sp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60AB4BEE-B680-4DC3-A93D-E7DC1B313747}"/>
                  </a:ext>
                </a:extLst>
              </p:cNvPr>
              <p:cNvGrpSpPr/>
              <p:nvPr/>
            </p:nvGrpSpPr>
            <p:grpSpPr>
              <a:xfrm>
                <a:off x="8363529" y="3635898"/>
                <a:ext cx="1874011" cy="373552"/>
                <a:chOff x="8489236" y="3139978"/>
                <a:chExt cx="1429269" cy="296761"/>
              </a:xfrm>
            </p:grpSpPr>
            <p:graphicFrame>
              <p:nvGraphicFramePr>
                <p:cNvPr id="49" name="Object 48">
                  <a:extLst>
                    <a:ext uri="{FF2B5EF4-FFF2-40B4-BE49-F238E27FC236}">
                      <a16:creationId xmlns:a16="http://schemas.microsoft.com/office/drawing/2014/main" id="{D4280BDB-928A-4282-A735-E18AEF9D4AF9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9331842" y="3139984"/>
                <a:ext cx="309664" cy="278698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Bitmap Image" r:id="rId4" imgW="380880" imgH="343080" progId="Paint.Picture">
                        <p:embed/>
                      </p:oleObj>
                    </mc:Choice>
                    <mc:Fallback>
                      <p:oleObj name="Bitmap Image" r:id="rId4" imgW="380880" imgH="343080" progId="Paint.Picture">
                        <p:embed/>
                        <p:pic>
                          <p:nvPicPr>
                            <p:cNvPr id="49" name="Object 48">
                              <a:extLst>
                                <a:ext uri="{FF2B5EF4-FFF2-40B4-BE49-F238E27FC236}">
                                  <a16:creationId xmlns:a16="http://schemas.microsoft.com/office/drawing/2014/main" id="{D4280BDB-928A-4282-A735-E18AEF9D4AF9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5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9331842" y="3139984"/>
                              <a:ext cx="309664" cy="278698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50" name="Object 49">
                  <a:extLst>
                    <a:ext uri="{FF2B5EF4-FFF2-40B4-BE49-F238E27FC236}">
                      <a16:creationId xmlns:a16="http://schemas.microsoft.com/office/drawing/2014/main" id="{7E9B08F0-9803-471A-BF5B-8642E9EA4E1D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8766234" y="3139978"/>
                <a:ext cx="303212" cy="296761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Bitmap Image" r:id="rId6" imgW="373320" imgH="365760" progId="Paint.Picture">
                        <p:embed/>
                      </p:oleObj>
                    </mc:Choice>
                    <mc:Fallback>
                      <p:oleObj name="Bitmap Image" r:id="rId6" imgW="373320" imgH="365760" progId="Paint.Picture">
                        <p:embed/>
                        <p:pic>
                          <p:nvPicPr>
                            <p:cNvPr id="50" name="Object 49">
                              <a:extLst>
                                <a:ext uri="{FF2B5EF4-FFF2-40B4-BE49-F238E27FC236}">
                                  <a16:creationId xmlns:a16="http://schemas.microsoft.com/office/drawing/2014/main" id="{7E9B08F0-9803-471A-BF5B-8642E9EA4E1D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7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8766234" y="3139978"/>
                              <a:ext cx="303212" cy="296761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51" name="Object 50">
                  <a:extLst>
                    <a:ext uri="{FF2B5EF4-FFF2-40B4-BE49-F238E27FC236}">
                      <a16:creationId xmlns:a16="http://schemas.microsoft.com/office/drawing/2014/main" id="{B22E5934-E65A-4312-9C05-304EC14419D5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9054844" y="3139984"/>
                <a:ext cx="291600" cy="285149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Bitmap Image" r:id="rId8" imgW="358200" imgH="350640" progId="Paint.Picture">
                        <p:embed/>
                      </p:oleObj>
                    </mc:Choice>
                    <mc:Fallback>
                      <p:oleObj name="Bitmap Image" r:id="rId8" imgW="358200" imgH="350640" progId="Paint.Picture">
                        <p:embed/>
                        <p:pic>
                          <p:nvPicPr>
                            <p:cNvPr id="51" name="Object 50">
                              <a:extLst>
                                <a:ext uri="{FF2B5EF4-FFF2-40B4-BE49-F238E27FC236}">
                                  <a16:creationId xmlns:a16="http://schemas.microsoft.com/office/drawing/2014/main" id="{B22E5934-E65A-4312-9C05-304EC14419D5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9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9054844" y="3139984"/>
                              <a:ext cx="291600" cy="285149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52" name="Object 51">
                  <a:extLst>
                    <a:ext uri="{FF2B5EF4-FFF2-40B4-BE49-F238E27FC236}">
                      <a16:creationId xmlns:a16="http://schemas.microsoft.com/office/drawing/2014/main" id="{7F3C2A35-218D-481A-BB58-CD9D702EF8B8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9626905" y="3139984"/>
                <a:ext cx="291600" cy="285149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Bitmap Image" r:id="rId10" imgW="358200" imgH="350640" progId="Paint.Picture">
                        <p:embed/>
                      </p:oleObj>
                    </mc:Choice>
                    <mc:Fallback>
                      <p:oleObj name="Bitmap Image" r:id="rId10" imgW="358200" imgH="350640" progId="Paint.Picture">
                        <p:embed/>
                        <p:pic>
                          <p:nvPicPr>
                            <p:cNvPr id="52" name="Object 51">
                              <a:extLst>
                                <a:ext uri="{FF2B5EF4-FFF2-40B4-BE49-F238E27FC236}">
                                  <a16:creationId xmlns:a16="http://schemas.microsoft.com/office/drawing/2014/main" id="{7F3C2A35-218D-481A-BB58-CD9D702EF8B8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11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9626905" y="3139984"/>
                              <a:ext cx="291600" cy="285149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53" name="Object 52">
                  <a:extLst>
                    <a:ext uri="{FF2B5EF4-FFF2-40B4-BE49-F238E27FC236}">
                      <a16:creationId xmlns:a16="http://schemas.microsoft.com/office/drawing/2014/main" id="{C96772FF-7816-48FF-85AE-2C374DA94013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8489236" y="3139982"/>
                <a:ext cx="291600" cy="285149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Bitmap Image" r:id="rId12" imgW="358200" imgH="350640" progId="Paint.Picture">
                        <p:embed/>
                      </p:oleObj>
                    </mc:Choice>
                    <mc:Fallback>
                      <p:oleObj name="Bitmap Image" r:id="rId12" imgW="358200" imgH="350640" progId="Paint.Picture">
                        <p:embed/>
                        <p:pic>
                          <p:nvPicPr>
                            <p:cNvPr id="53" name="Object 52">
                              <a:extLst>
                                <a:ext uri="{FF2B5EF4-FFF2-40B4-BE49-F238E27FC236}">
                                  <a16:creationId xmlns:a16="http://schemas.microsoft.com/office/drawing/2014/main" id="{C96772FF-7816-48FF-85AE-2C374DA94013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13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8489236" y="3139982"/>
                              <a:ext cx="291600" cy="285149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D05F1E6A-FF0C-46DF-9E18-056F05E9F569}"/>
                </a:ext>
              </a:extLst>
            </p:cNvPr>
            <p:cNvGrpSpPr/>
            <p:nvPr/>
          </p:nvGrpSpPr>
          <p:grpSpPr>
            <a:xfrm>
              <a:off x="9003497" y="4289626"/>
              <a:ext cx="2141331" cy="630264"/>
              <a:chOff x="8209747" y="4162233"/>
              <a:chExt cx="2141331" cy="630264"/>
            </a:xfrm>
          </p:grpSpPr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9EBE1311-96ED-433C-B1C4-1D60724C23F4}"/>
                  </a:ext>
                </a:extLst>
              </p:cNvPr>
              <p:cNvSpPr/>
              <p:nvPr/>
            </p:nvSpPr>
            <p:spPr bwMode="auto">
              <a:xfrm>
                <a:off x="8209747" y="4162233"/>
                <a:ext cx="2141331" cy="63026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64008" rIns="182880" bIns="1097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800" b="1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Workspace for Customer 2 Tenant</a:t>
                </a:r>
              </a:p>
            </p:txBody>
          </p:sp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D00DEF57-37CD-4A7B-B116-BC22F8D0179F}"/>
                  </a:ext>
                </a:extLst>
              </p:cNvPr>
              <p:cNvGrpSpPr/>
              <p:nvPr/>
            </p:nvGrpSpPr>
            <p:grpSpPr>
              <a:xfrm>
                <a:off x="8362252" y="4367197"/>
                <a:ext cx="1874011" cy="373552"/>
                <a:chOff x="8489236" y="3139978"/>
                <a:chExt cx="1429269" cy="296761"/>
              </a:xfrm>
            </p:grpSpPr>
            <p:graphicFrame>
              <p:nvGraphicFramePr>
                <p:cNvPr id="42" name="Object 41">
                  <a:extLst>
                    <a:ext uri="{FF2B5EF4-FFF2-40B4-BE49-F238E27FC236}">
                      <a16:creationId xmlns:a16="http://schemas.microsoft.com/office/drawing/2014/main" id="{63EE1668-B84F-4C7C-AFDE-399D9DA65AFB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9331842" y="3139984"/>
                <a:ext cx="309664" cy="278698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Bitmap Image" r:id="rId4" imgW="380880" imgH="343080" progId="Paint.Picture">
                        <p:embed/>
                      </p:oleObj>
                    </mc:Choice>
                    <mc:Fallback>
                      <p:oleObj name="Bitmap Image" r:id="rId4" imgW="380880" imgH="343080" progId="Paint.Picture">
                        <p:embed/>
                        <p:pic>
                          <p:nvPicPr>
                            <p:cNvPr id="42" name="Object 41">
                              <a:extLst>
                                <a:ext uri="{FF2B5EF4-FFF2-40B4-BE49-F238E27FC236}">
                                  <a16:creationId xmlns:a16="http://schemas.microsoft.com/office/drawing/2014/main" id="{63EE1668-B84F-4C7C-AFDE-399D9DA65AFB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5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9331842" y="3139984"/>
                              <a:ext cx="309664" cy="278698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43" name="Object 42">
                  <a:extLst>
                    <a:ext uri="{FF2B5EF4-FFF2-40B4-BE49-F238E27FC236}">
                      <a16:creationId xmlns:a16="http://schemas.microsoft.com/office/drawing/2014/main" id="{483DAF1A-7159-4604-B086-CB2160AE6D9B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8766234" y="3139978"/>
                <a:ext cx="303212" cy="296761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Bitmap Image" r:id="rId6" imgW="373320" imgH="365760" progId="Paint.Picture">
                        <p:embed/>
                      </p:oleObj>
                    </mc:Choice>
                    <mc:Fallback>
                      <p:oleObj name="Bitmap Image" r:id="rId6" imgW="373320" imgH="365760" progId="Paint.Picture">
                        <p:embed/>
                        <p:pic>
                          <p:nvPicPr>
                            <p:cNvPr id="43" name="Object 42">
                              <a:extLst>
                                <a:ext uri="{FF2B5EF4-FFF2-40B4-BE49-F238E27FC236}">
                                  <a16:creationId xmlns:a16="http://schemas.microsoft.com/office/drawing/2014/main" id="{483DAF1A-7159-4604-B086-CB2160AE6D9B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7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8766234" y="3139978"/>
                              <a:ext cx="303212" cy="296761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44" name="Object 43">
                  <a:extLst>
                    <a:ext uri="{FF2B5EF4-FFF2-40B4-BE49-F238E27FC236}">
                      <a16:creationId xmlns:a16="http://schemas.microsoft.com/office/drawing/2014/main" id="{2B40EC23-C4BB-4668-83D3-FF79CD08AA22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9054844" y="3139984"/>
                <a:ext cx="291600" cy="285149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Bitmap Image" r:id="rId8" imgW="358200" imgH="350640" progId="Paint.Picture">
                        <p:embed/>
                      </p:oleObj>
                    </mc:Choice>
                    <mc:Fallback>
                      <p:oleObj name="Bitmap Image" r:id="rId8" imgW="358200" imgH="350640" progId="Paint.Picture">
                        <p:embed/>
                        <p:pic>
                          <p:nvPicPr>
                            <p:cNvPr id="44" name="Object 43">
                              <a:extLst>
                                <a:ext uri="{FF2B5EF4-FFF2-40B4-BE49-F238E27FC236}">
                                  <a16:creationId xmlns:a16="http://schemas.microsoft.com/office/drawing/2014/main" id="{2B40EC23-C4BB-4668-83D3-FF79CD08AA22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9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9054844" y="3139984"/>
                              <a:ext cx="291600" cy="285149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45" name="Object 44">
                  <a:extLst>
                    <a:ext uri="{FF2B5EF4-FFF2-40B4-BE49-F238E27FC236}">
                      <a16:creationId xmlns:a16="http://schemas.microsoft.com/office/drawing/2014/main" id="{AEF7197D-06E1-4CC5-AEB4-94DBC5446BAE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9626905" y="3139984"/>
                <a:ext cx="291600" cy="285149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Bitmap Image" r:id="rId10" imgW="358200" imgH="350640" progId="Paint.Picture">
                        <p:embed/>
                      </p:oleObj>
                    </mc:Choice>
                    <mc:Fallback>
                      <p:oleObj name="Bitmap Image" r:id="rId10" imgW="358200" imgH="350640" progId="Paint.Picture">
                        <p:embed/>
                        <p:pic>
                          <p:nvPicPr>
                            <p:cNvPr id="45" name="Object 44">
                              <a:extLst>
                                <a:ext uri="{FF2B5EF4-FFF2-40B4-BE49-F238E27FC236}">
                                  <a16:creationId xmlns:a16="http://schemas.microsoft.com/office/drawing/2014/main" id="{AEF7197D-06E1-4CC5-AEB4-94DBC5446BAE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11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9626905" y="3139984"/>
                              <a:ext cx="291600" cy="285149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46" name="Object 45">
                  <a:extLst>
                    <a:ext uri="{FF2B5EF4-FFF2-40B4-BE49-F238E27FC236}">
                      <a16:creationId xmlns:a16="http://schemas.microsoft.com/office/drawing/2014/main" id="{786AC163-F89B-4B9D-8B19-C1DA4FFCD733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8489236" y="3139982"/>
                <a:ext cx="291600" cy="285149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Bitmap Image" r:id="rId12" imgW="358200" imgH="350640" progId="Paint.Picture">
                        <p:embed/>
                      </p:oleObj>
                    </mc:Choice>
                    <mc:Fallback>
                      <p:oleObj name="Bitmap Image" r:id="rId12" imgW="358200" imgH="350640" progId="Paint.Picture">
                        <p:embed/>
                        <p:pic>
                          <p:nvPicPr>
                            <p:cNvPr id="46" name="Object 45">
                              <a:extLst>
                                <a:ext uri="{FF2B5EF4-FFF2-40B4-BE49-F238E27FC236}">
                                  <a16:creationId xmlns:a16="http://schemas.microsoft.com/office/drawing/2014/main" id="{786AC163-F89B-4B9D-8B19-C1DA4FFCD733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13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8489236" y="3139982"/>
                              <a:ext cx="291600" cy="285149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F77CFFDE-C60D-405E-9577-DF7956B2BF35}"/>
                </a:ext>
              </a:extLst>
            </p:cNvPr>
            <p:cNvGrpSpPr/>
            <p:nvPr/>
          </p:nvGrpSpPr>
          <p:grpSpPr>
            <a:xfrm>
              <a:off x="9003497" y="5048953"/>
              <a:ext cx="2141331" cy="630264"/>
              <a:chOff x="8209747" y="4162233"/>
              <a:chExt cx="2141331" cy="630264"/>
            </a:xfrm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8450D874-64F5-4F38-A07C-7247557E8D17}"/>
                  </a:ext>
                </a:extLst>
              </p:cNvPr>
              <p:cNvSpPr/>
              <p:nvPr/>
            </p:nvSpPr>
            <p:spPr bwMode="auto">
              <a:xfrm>
                <a:off x="8209747" y="4162233"/>
                <a:ext cx="2141331" cy="63026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64008" rIns="182880" bIns="1097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800" b="1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Workspace for Customer 3 Tenant</a:t>
                </a:r>
              </a:p>
            </p:txBody>
          </p: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CB52EC91-8613-49E3-B2FE-8BF98D4A7321}"/>
                  </a:ext>
                </a:extLst>
              </p:cNvPr>
              <p:cNvGrpSpPr/>
              <p:nvPr/>
            </p:nvGrpSpPr>
            <p:grpSpPr>
              <a:xfrm>
                <a:off x="8362252" y="4367197"/>
                <a:ext cx="1874011" cy="373552"/>
                <a:chOff x="8489236" y="3139978"/>
                <a:chExt cx="1429269" cy="296761"/>
              </a:xfrm>
            </p:grpSpPr>
            <p:graphicFrame>
              <p:nvGraphicFramePr>
                <p:cNvPr id="35" name="Object 34">
                  <a:extLst>
                    <a:ext uri="{FF2B5EF4-FFF2-40B4-BE49-F238E27FC236}">
                      <a16:creationId xmlns:a16="http://schemas.microsoft.com/office/drawing/2014/main" id="{74C25340-77E7-4B3E-BBDF-53936BCDC14E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9331842" y="3139984"/>
                <a:ext cx="309664" cy="278698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Bitmap Image" r:id="rId4" imgW="380880" imgH="343080" progId="Paint.Picture">
                        <p:embed/>
                      </p:oleObj>
                    </mc:Choice>
                    <mc:Fallback>
                      <p:oleObj name="Bitmap Image" r:id="rId4" imgW="380880" imgH="343080" progId="Paint.Picture">
                        <p:embed/>
                        <p:pic>
                          <p:nvPicPr>
                            <p:cNvPr id="35" name="Object 34">
                              <a:extLst>
                                <a:ext uri="{FF2B5EF4-FFF2-40B4-BE49-F238E27FC236}">
                                  <a16:creationId xmlns:a16="http://schemas.microsoft.com/office/drawing/2014/main" id="{74C25340-77E7-4B3E-BBDF-53936BCDC14E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5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9331842" y="3139984"/>
                              <a:ext cx="309664" cy="278698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36" name="Object 35">
                  <a:extLst>
                    <a:ext uri="{FF2B5EF4-FFF2-40B4-BE49-F238E27FC236}">
                      <a16:creationId xmlns:a16="http://schemas.microsoft.com/office/drawing/2014/main" id="{5C2D7AA3-E25B-4BF0-970F-3407E2456FF6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8766234" y="3139978"/>
                <a:ext cx="303212" cy="296761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Bitmap Image" r:id="rId6" imgW="373320" imgH="365760" progId="Paint.Picture">
                        <p:embed/>
                      </p:oleObj>
                    </mc:Choice>
                    <mc:Fallback>
                      <p:oleObj name="Bitmap Image" r:id="rId6" imgW="373320" imgH="365760" progId="Paint.Picture">
                        <p:embed/>
                        <p:pic>
                          <p:nvPicPr>
                            <p:cNvPr id="36" name="Object 35">
                              <a:extLst>
                                <a:ext uri="{FF2B5EF4-FFF2-40B4-BE49-F238E27FC236}">
                                  <a16:creationId xmlns:a16="http://schemas.microsoft.com/office/drawing/2014/main" id="{5C2D7AA3-E25B-4BF0-970F-3407E2456FF6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7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8766234" y="3139978"/>
                              <a:ext cx="303212" cy="296761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37" name="Object 36">
                  <a:extLst>
                    <a:ext uri="{FF2B5EF4-FFF2-40B4-BE49-F238E27FC236}">
                      <a16:creationId xmlns:a16="http://schemas.microsoft.com/office/drawing/2014/main" id="{12D9EC61-0E64-4388-9435-A09E8EC33242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9054844" y="3139984"/>
                <a:ext cx="291600" cy="285149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Bitmap Image" r:id="rId8" imgW="358200" imgH="350640" progId="Paint.Picture">
                        <p:embed/>
                      </p:oleObj>
                    </mc:Choice>
                    <mc:Fallback>
                      <p:oleObj name="Bitmap Image" r:id="rId8" imgW="358200" imgH="350640" progId="Paint.Picture">
                        <p:embed/>
                        <p:pic>
                          <p:nvPicPr>
                            <p:cNvPr id="37" name="Object 36">
                              <a:extLst>
                                <a:ext uri="{FF2B5EF4-FFF2-40B4-BE49-F238E27FC236}">
                                  <a16:creationId xmlns:a16="http://schemas.microsoft.com/office/drawing/2014/main" id="{12D9EC61-0E64-4388-9435-A09E8EC33242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9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9054844" y="3139984"/>
                              <a:ext cx="291600" cy="285149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38" name="Object 37">
                  <a:extLst>
                    <a:ext uri="{FF2B5EF4-FFF2-40B4-BE49-F238E27FC236}">
                      <a16:creationId xmlns:a16="http://schemas.microsoft.com/office/drawing/2014/main" id="{455BFA66-3368-400E-ACD4-6D7D239867D6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9626905" y="3139984"/>
                <a:ext cx="291600" cy="285149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Bitmap Image" r:id="rId10" imgW="358200" imgH="350640" progId="Paint.Picture">
                        <p:embed/>
                      </p:oleObj>
                    </mc:Choice>
                    <mc:Fallback>
                      <p:oleObj name="Bitmap Image" r:id="rId10" imgW="358200" imgH="350640" progId="Paint.Picture">
                        <p:embed/>
                        <p:pic>
                          <p:nvPicPr>
                            <p:cNvPr id="38" name="Object 37">
                              <a:extLst>
                                <a:ext uri="{FF2B5EF4-FFF2-40B4-BE49-F238E27FC236}">
                                  <a16:creationId xmlns:a16="http://schemas.microsoft.com/office/drawing/2014/main" id="{455BFA66-3368-400E-ACD4-6D7D239867D6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11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9626905" y="3139984"/>
                              <a:ext cx="291600" cy="285149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39" name="Object 38">
                  <a:extLst>
                    <a:ext uri="{FF2B5EF4-FFF2-40B4-BE49-F238E27FC236}">
                      <a16:creationId xmlns:a16="http://schemas.microsoft.com/office/drawing/2014/main" id="{0E9CFEEF-B46B-4FCA-B530-D8E5EE9B8A5A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8489236" y="3139982"/>
                <a:ext cx="291600" cy="285149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Bitmap Image" r:id="rId12" imgW="358200" imgH="350640" progId="Paint.Picture">
                        <p:embed/>
                      </p:oleObj>
                    </mc:Choice>
                    <mc:Fallback>
                      <p:oleObj name="Bitmap Image" r:id="rId12" imgW="358200" imgH="350640" progId="Paint.Picture">
                        <p:embed/>
                        <p:pic>
                          <p:nvPicPr>
                            <p:cNvPr id="39" name="Object 38">
                              <a:extLst>
                                <a:ext uri="{FF2B5EF4-FFF2-40B4-BE49-F238E27FC236}">
                                  <a16:creationId xmlns:a16="http://schemas.microsoft.com/office/drawing/2014/main" id="{0E9CFEEF-B46B-4FCA-B530-D8E5EE9B8A5A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13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8489236" y="3139982"/>
                              <a:ext cx="291600" cy="285149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C8B6E7A4-84CA-4869-9F33-2F56A4F45FF1}"/>
                </a:ext>
              </a:extLst>
            </p:cNvPr>
            <p:cNvGrpSpPr/>
            <p:nvPr/>
          </p:nvGrpSpPr>
          <p:grpSpPr>
            <a:xfrm>
              <a:off x="9018111" y="5808279"/>
              <a:ext cx="2141331" cy="630264"/>
              <a:chOff x="8209747" y="4162233"/>
              <a:chExt cx="2141331" cy="630264"/>
            </a:xfrm>
          </p:grpSpPr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D1BD52E5-23D3-44C5-BFBD-616153957504}"/>
                  </a:ext>
                </a:extLst>
              </p:cNvPr>
              <p:cNvSpPr/>
              <p:nvPr/>
            </p:nvSpPr>
            <p:spPr bwMode="auto">
              <a:xfrm>
                <a:off x="8209747" y="4162233"/>
                <a:ext cx="2141331" cy="63026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64008" rIns="182880" bIns="1097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800" b="1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Workspace for Customer N Tenant</a:t>
                </a:r>
              </a:p>
            </p:txBody>
          </p:sp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849AB189-0FE0-40A8-85BB-BCD4E23611CA}"/>
                  </a:ext>
                </a:extLst>
              </p:cNvPr>
              <p:cNvGrpSpPr/>
              <p:nvPr/>
            </p:nvGrpSpPr>
            <p:grpSpPr>
              <a:xfrm>
                <a:off x="8362252" y="4367197"/>
                <a:ext cx="1874011" cy="373552"/>
                <a:chOff x="8489236" y="3139978"/>
                <a:chExt cx="1429269" cy="296761"/>
              </a:xfrm>
            </p:grpSpPr>
            <p:graphicFrame>
              <p:nvGraphicFramePr>
                <p:cNvPr id="28" name="Object 27">
                  <a:extLst>
                    <a:ext uri="{FF2B5EF4-FFF2-40B4-BE49-F238E27FC236}">
                      <a16:creationId xmlns:a16="http://schemas.microsoft.com/office/drawing/2014/main" id="{F398BE63-D070-4699-AB48-0D770430E8CA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9331842" y="3139984"/>
                <a:ext cx="309664" cy="278698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Bitmap Image" r:id="rId4" imgW="380880" imgH="343080" progId="Paint.Picture">
                        <p:embed/>
                      </p:oleObj>
                    </mc:Choice>
                    <mc:Fallback>
                      <p:oleObj name="Bitmap Image" r:id="rId4" imgW="380880" imgH="343080" progId="Paint.Picture">
                        <p:embed/>
                        <p:pic>
                          <p:nvPicPr>
                            <p:cNvPr id="28" name="Object 27">
                              <a:extLst>
                                <a:ext uri="{FF2B5EF4-FFF2-40B4-BE49-F238E27FC236}">
                                  <a16:creationId xmlns:a16="http://schemas.microsoft.com/office/drawing/2014/main" id="{F398BE63-D070-4699-AB48-0D770430E8CA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5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9331842" y="3139984"/>
                              <a:ext cx="309664" cy="278698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29" name="Object 28">
                  <a:extLst>
                    <a:ext uri="{FF2B5EF4-FFF2-40B4-BE49-F238E27FC236}">
                      <a16:creationId xmlns:a16="http://schemas.microsoft.com/office/drawing/2014/main" id="{B748BFB7-DAC7-436D-A502-797BC0372A7D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8766234" y="3139978"/>
                <a:ext cx="303212" cy="296761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Bitmap Image" r:id="rId6" imgW="373320" imgH="365760" progId="Paint.Picture">
                        <p:embed/>
                      </p:oleObj>
                    </mc:Choice>
                    <mc:Fallback>
                      <p:oleObj name="Bitmap Image" r:id="rId6" imgW="373320" imgH="365760" progId="Paint.Picture">
                        <p:embed/>
                        <p:pic>
                          <p:nvPicPr>
                            <p:cNvPr id="29" name="Object 28">
                              <a:extLst>
                                <a:ext uri="{FF2B5EF4-FFF2-40B4-BE49-F238E27FC236}">
                                  <a16:creationId xmlns:a16="http://schemas.microsoft.com/office/drawing/2014/main" id="{B748BFB7-DAC7-436D-A502-797BC0372A7D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7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8766234" y="3139978"/>
                              <a:ext cx="303212" cy="296761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30" name="Object 29">
                  <a:extLst>
                    <a:ext uri="{FF2B5EF4-FFF2-40B4-BE49-F238E27FC236}">
                      <a16:creationId xmlns:a16="http://schemas.microsoft.com/office/drawing/2014/main" id="{E115A424-481D-47F3-BE3D-06A89FC27860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9054844" y="3139984"/>
                <a:ext cx="291600" cy="285149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Bitmap Image" r:id="rId8" imgW="358200" imgH="350640" progId="Paint.Picture">
                        <p:embed/>
                      </p:oleObj>
                    </mc:Choice>
                    <mc:Fallback>
                      <p:oleObj name="Bitmap Image" r:id="rId8" imgW="358200" imgH="350640" progId="Paint.Picture">
                        <p:embed/>
                        <p:pic>
                          <p:nvPicPr>
                            <p:cNvPr id="30" name="Object 29">
                              <a:extLst>
                                <a:ext uri="{FF2B5EF4-FFF2-40B4-BE49-F238E27FC236}">
                                  <a16:creationId xmlns:a16="http://schemas.microsoft.com/office/drawing/2014/main" id="{E115A424-481D-47F3-BE3D-06A89FC27860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9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9054844" y="3139984"/>
                              <a:ext cx="291600" cy="285149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31" name="Object 30">
                  <a:extLst>
                    <a:ext uri="{FF2B5EF4-FFF2-40B4-BE49-F238E27FC236}">
                      <a16:creationId xmlns:a16="http://schemas.microsoft.com/office/drawing/2014/main" id="{D087FCB3-DC8D-4C05-9C32-1C655F48DA02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9626905" y="3139984"/>
                <a:ext cx="291600" cy="285149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Bitmap Image" r:id="rId10" imgW="358200" imgH="350640" progId="Paint.Picture">
                        <p:embed/>
                      </p:oleObj>
                    </mc:Choice>
                    <mc:Fallback>
                      <p:oleObj name="Bitmap Image" r:id="rId10" imgW="358200" imgH="350640" progId="Paint.Picture">
                        <p:embed/>
                        <p:pic>
                          <p:nvPicPr>
                            <p:cNvPr id="31" name="Object 30">
                              <a:extLst>
                                <a:ext uri="{FF2B5EF4-FFF2-40B4-BE49-F238E27FC236}">
                                  <a16:creationId xmlns:a16="http://schemas.microsoft.com/office/drawing/2014/main" id="{D087FCB3-DC8D-4C05-9C32-1C655F48DA02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11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9626905" y="3139984"/>
                              <a:ext cx="291600" cy="285149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32" name="Object 31">
                  <a:extLst>
                    <a:ext uri="{FF2B5EF4-FFF2-40B4-BE49-F238E27FC236}">
                      <a16:creationId xmlns:a16="http://schemas.microsoft.com/office/drawing/2014/main" id="{2EC6060C-87EB-4F84-9A9F-6FD9F4DF426F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8489236" y="3139982"/>
                <a:ext cx="291600" cy="285149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Bitmap Image" r:id="rId12" imgW="358200" imgH="350640" progId="Paint.Picture">
                        <p:embed/>
                      </p:oleObj>
                    </mc:Choice>
                    <mc:Fallback>
                      <p:oleObj name="Bitmap Image" r:id="rId12" imgW="358200" imgH="350640" progId="Paint.Picture">
                        <p:embed/>
                        <p:pic>
                          <p:nvPicPr>
                            <p:cNvPr id="32" name="Object 31">
                              <a:extLst>
                                <a:ext uri="{FF2B5EF4-FFF2-40B4-BE49-F238E27FC236}">
                                  <a16:creationId xmlns:a16="http://schemas.microsoft.com/office/drawing/2014/main" id="{2EC6060C-87EB-4F84-9A9F-6FD9F4DF426F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13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8489236" y="3139982"/>
                              <a:ext cx="291600" cy="285149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</p:grp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400F27A1-65BC-41AA-A17E-44819DCFCEF2}"/>
              </a:ext>
            </a:extLst>
          </p:cNvPr>
          <p:cNvGrpSpPr/>
          <p:nvPr/>
        </p:nvGrpSpPr>
        <p:grpSpPr>
          <a:xfrm>
            <a:off x="1518959" y="4188535"/>
            <a:ext cx="1235526" cy="614903"/>
            <a:chOff x="-393444" y="1578748"/>
            <a:chExt cx="1520149" cy="1005451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91DF2300-4704-4D50-B65D-A573D9A2D479}"/>
                </a:ext>
              </a:extLst>
            </p:cNvPr>
            <p:cNvSpPr/>
            <p:nvPr/>
          </p:nvSpPr>
          <p:spPr bwMode="auto">
            <a:xfrm>
              <a:off x="-393444" y="1578748"/>
              <a:ext cx="1520149" cy="1005093"/>
            </a:xfrm>
            <a:prstGeom prst="rect">
              <a:avLst/>
            </a:prstGeom>
            <a:grpFill/>
            <a:ln>
              <a:solidFill>
                <a:schemeClr val="tx1">
                  <a:lumMod val="60000"/>
                  <a:lumOff val="4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45720" rIns="18288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Customer 2</a:t>
              </a:r>
            </a:p>
          </p:txBody>
        </p:sp>
        <p:pic>
          <p:nvPicPr>
            <p:cNvPr id="56" name="Graphic 55" descr="Users outline">
              <a:extLst>
                <a:ext uri="{FF2B5EF4-FFF2-40B4-BE49-F238E27FC236}">
                  <a16:creationId xmlns:a16="http://schemas.microsoft.com/office/drawing/2014/main" id="{C341374F-72F3-40B7-9839-FDE52134334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15299" b="15313"/>
            <a:stretch/>
          </p:blipFill>
          <p:spPr>
            <a:xfrm>
              <a:off x="-102219" y="1820078"/>
              <a:ext cx="931323" cy="764121"/>
            </a:xfrm>
            <a:prstGeom prst="rect">
              <a:avLst/>
            </a:prstGeom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E63500AF-CCCB-4C80-958F-ED0CEFC20E9C}"/>
              </a:ext>
            </a:extLst>
          </p:cNvPr>
          <p:cNvGrpSpPr/>
          <p:nvPr/>
        </p:nvGrpSpPr>
        <p:grpSpPr>
          <a:xfrm>
            <a:off x="1518957" y="4950539"/>
            <a:ext cx="1235526" cy="614903"/>
            <a:chOff x="-393444" y="1578748"/>
            <a:chExt cx="1520149" cy="1005451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3F9AEE63-0E35-4CD0-8E85-02896D599B94}"/>
                </a:ext>
              </a:extLst>
            </p:cNvPr>
            <p:cNvSpPr/>
            <p:nvPr/>
          </p:nvSpPr>
          <p:spPr bwMode="auto">
            <a:xfrm>
              <a:off x="-393444" y="1578748"/>
              <a:ext cx="1520149" cy="1005093"/>
            </a:xfrm>
            <a:prstGeom prst="rect">
              <a:avLst/>
            </a:prstGeom>
            <a:grpFill/>
            <a:ln>
              <a:solidFill>
                <a:schemeClr val="tx1">
                  <a:lumMod val="60000"/>
                  <a:lumOff val="4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45720" rIns="18288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Customer 3</a:t>
              </a:r>
            </a:p>
          </p:txBody>
        </p:sp>
        <p:pic>
          <p:nvPicPr>
            <p:cNvPr id="59" name="Graphic 58" descr="Users outline">
              <a:extLst>
                <a:ext uri="{FF2B5EF4-FFF2-40B4-BE49-F238E27FC236}">
                  <a16:creationId xmlns:a16="http://schemas.microsoft.com/office/drawing/2014/main" id="{B8BEAB8A-346B-423C-B623-824964FC01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15299" b="15313"/>
            <a:stretch/>
          </p:blipFill>
          <p:spPr>
            <a:xfrm>
              <a:off x="-102219" y="1820078"/>
              <a:ext cx="931323" cy="764121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8D3AD5F0-794A-4E64-BFC1-7C093CF7BE67}"/>
              </a:ext>
            </a:extLst>
          </p:cNvPr>
          <p:cNvGrpSpPr/>
          <p:nvPr/>
        </p:nvGrpSpPr>
        <p:grpSpPr>
          <a:xfrm>
            <a:off x="1508064" y="5712544"/>
            <a:ext cx="1235526" cy="614903"/>
            <a:chOff x="-393444" y="1578748"/>
            <a:chExt cx="1520149" cy="1005451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50C8EAEA-0936-4E8C-B8C4-1925EB021596}"/>
                </a:ext>
              </a:extLst>
            </p:cNvPr>
            <p:cNvSpPr/>
            <p:nvPr/>
          </p:nvSpPr>
          <p:spPr bwMode="auto">
            <a:xfrm>
              <a:off x="-393444" y="1578748"/>
              <a:ext cx="1520149" cy="1005093"/>
            </a:xfrm>
            <a:prstGeom prst="rect">
              <a:avLst/>
            </a:prstGeom>
            <a:grpFill/>
            <a:ln>
              <a:solidFill>
                <a:schemeClr val="tx1">
                  <a:lumMod val="60000"/>
                  <a:lumOff val="4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45720" rIns="18288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Customer N</a:t>
              </a:r>
            </a:p>
          </p:txBody>
        </p:sp>
        <p:pic>
          <p:nvPicPr>
            <p:cNvPr id="62" name="Graphic 61" descr="Users outline">
              <a:extLst>
                <a:ext uri="{FF2B5EF4-FFF2-40B4-BE49-F238E27FC236}">
                  <a16:creationId xmlns:a16="http://schemas.microsoft.com/office/drawing/2014/main" id="{B4C8DF07-4C30-430A-91C7-75782BEFCB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15299" b="15313"/>
            <a:stretch/>
          </p:blipFill>
          <p:spPr>
            <a:xfrm>
              <a:off x="-102219" y="1820078"/>
              <a:ext cx="931323" cy="764121"/>
            </a:xfrm>
            <a:prstGeom prst="rect">
              <a:avLst/>
            </a:prstGeom>
          </p:spPr>
        </p:pic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A94E6348-AE16-4254-9364-7317C56DE473}"/>
              </a:ext>
            </a:extLst>
          </p:cNvPr>
          <p:cNvGrpSpPr/>
          <p:nvPr/>
        </p:nvGrpSpPr>
        <p:grpSpPr>
          <a:xfrm>
            <a:off x="4430338" y="3852585"/>
            <a:ext cx="552365" cy="2428199"/>
            <a:chOff x="4081099" y="3998413"/>
            <a:chExt cx="566902" cy="2492107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161F5A0D-E79B-4837-B49C-466958938FD7}"/>
                </a:ext>
              </a:extLst>
            </p:cNvPr>
            <p:cNvGrpSpPr/>
            <p:nvPr/>
          </p:nvGrpSpPr>
          <p:grpSpPr>
            <a:xfrm>
              <a:off x="4081099" y="3998413"/>
              <a:ext cx="560107" cy="577516"/>
              <a:chOff x="6262373" y="2435914"/>
              <a:chExt cx="848695" cy="911804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99806C44-507D-4FEA-8003-286F159E38B7}"/>
                  </a:ext>
                </a:extLst>
              </p:cNvPr>
              <p:cNvSpPr/>
              <p:nvPr/>
            </p:nvSpPr>
            <p:spPr bwMode="auto">
              <a:xfrm>
                <a:off x="6262373" y="2435914"/>
                <a:ext cx="848695" cy="911804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64008" rIns="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>
                    <a:solidFill>
                      <a:schemeClr val="tx1"/>
                    </a:solidFill>
                    <a:latin typeface="Arial Black" panose="020B0A04020102020204" pitchFamily="34" charset="0"/>
                    <a:ea typeface="Segoe UI" pitchFamily="34" charset="0"/>
                    <a:cs typeface="Segoe UI" pitchFamily="34" charset="0"/>
                  </a:rPr>
                  <a:t>Service</a:t>
                </a:r>
              </a:p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>
                    <a:solidFill>
                      <a:schemeClr val="tx1"/>
                    </a:solidFill>
                    <a:latin typeface="Arial Black" panose="020B0A04020102020204" pitchFamily="34" charset="0"/>
                    <a:ea typeface="Segoe UI" pitchFamily="34" charset="0"/>
                    <a:cs typeface="Segoe UI" pitchFamily="34" charset="0"/>
                  </a:rPr>
                  <a:t>Principal</a:t>
                </a:r>
              </a:p>
            </p:txBody>
          </p:sp>
          <p:pic>
            <p:nvPicPr>
              <p:cNvPr id="16" name="Graphic 15" descr="User with solid fill">
                <a:extLst>
                  <a:ext uri="{FF2B5EF4-FFF2-40B4-BE49-F238E27FC236}">
                    <a16:creationId xmlns:a16="http://schemas.microsoft.com/office/drawing/2014/main" id="{2AB89B52-D409-4BDA-87B3-DF401BC292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6409170" y="2732523"/>
                <a:ext cx="565894" cy="565894"/>
              </a:xfrm>
              <a:prstGeom prst="rect">
                <a:avLst/>
              </a:prstGeom>
            </p:spPr>
          </p:pic>
        </p:grp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B648F58E-4332-4E33-BC33-ABD8901943D6}"/>
                </a:ext>
              </a:extLst>
            </p:cNvPr>
            <p:cNvGrpSpPr/>
            <p:nvPr/>
          </p:nvGrpSpPr>
          <p:grpSpPr>
            <a:xfrm>
              <a:off x="4084115" y="4636610"/>
              <a:ext cx="560107" cy="577516"/>
              <a:chOff x="6262373" y="2435914"/>
              <a:chExt cx="848695" cy="911804"/>
            </a:xfrm>
          </p:grpSpPr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C83B0009-9526-47A8-B0BB-025EE903B30D}"/>
                  </a:ext>
                </a:extLst>
              </p:cNvPr>
              <p:cNvSpPr/>
              <p:nvPr/>
            </p:nvSpPr>
            <p:spPr bwMode="auto">
              <a:xfrm>
                <a:off x="6262373" y="2435914"/>
                <a:ext cx="848695" cy="911804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64008" rIns="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>
                    <a:solidFill>
                      <a:schemeClr val="tx1"/>
                    </a:solidFill>
                    <a:latin typeface="Arial Black" panose="020B0A04020102020204" pitchFamily="34" charset="0"/>
                    <a:ea typeface="Segoe UI" pitchFamily="34" charset="0"/>
                    <a:cs typeface="Segoe UI" pitchFamily="34" charset="0"/>
                  </a:rPr>
                  <a:t>Service</a:t>
                </a:r>
              </a:p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>
                    <a:solidFill>
                      <a:schemeClr val="tx1"/>
                    </a:solidFill>
                    <a:latin typeface="Arial Black" panose="020B0A04020102020204" pitchFamily="34" charset="0"/>
                    <a:ea typeface="Segoe UI" pitchFamily="34" charset="0"/>
                    <a:cs typeface="Segoe UI" pitchFamily="34" charset="0"/>
                  </a:rPr>
                  <a:t>Principal</a:t>
                </a:r>
              </a:p>
            </p:txBody>
          </p:sp>
          <p:pic>
            <p:nvPicPr>
              <p:cNvPr id="70" name="Graphic 69" descr="User with solid fill">
                <a:extLst>
                  <a:ext uri="{FF2B5EF4-FFF2-40B4-BE49-F238E27FC236}">
                    <a16:creationId xmlns:a16="http://schemas.microsoft.com/office/drawing/2014/main" id="{978FEB54-1AAC-40E0-9B21-8A1878280B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6409170" y="2732523"/>
                <a:ext cx="565894" cy="565894"/>
              </a:xfrm>
              <a:prstGeom prst="rect">
                <a:avLst/>
              </a:prstGeom>
            </p:spPr>
          </p:pic>
        </p:grp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DAFEBAA2-15A2-45F0-9867-8DDD5020E2F5}"/>
                </a:ext>
              </a:extLst>
            </p:cNvPr>
            <p:cNvGrpSpPr/>
            <p:nvPr/>
          </p:nvGrpSpPr>
          <p:grpSpPr>
            <a:xfrm>
              <a:off x="4084878" y="5274807"/>
              <a:ext cx="560107" cy="577516"/>
              <a:chOff x="6262373" y="2435914"/>
              <a:chExt cx="848695" cy="911804"/>
            </a:xfrm>
          </p:grpSpPr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813F998C-3BA0-4DBC-B6D2-BDC09C7647DB}"/>
                  </a:ext>
                </a:extLst>
              </p:cNvPr>
              <p:cNvSpPr/>
              <p:nvPr/>
            </p:nvSpPr>
            <p:spPr bwMode="auto">
              <a:xfrm>
                <a:off x="6262373" y="2435914"/>
                <a:ext cx="848695" cy="911804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64008" rIns="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>
                    <a:solidFill>
                      <a:schemeClr val="tx1"/>
                    </a:solidFill>
                    <a:latin typeface="Arial Black" panose="020B0A04020102020204" pitchFamily="34" charset="0"/>
                    <a:ea typeface="Segoe UI" pitchFamily="34" charset="0"/>
                    <a:cs typeface="Segoe UI" pitchFamily="34" charset="0"/>
                  </a:rPr>
                  <a:t>Service</a:t>
                </a:r>
              </a:p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>
                    <a:solidFill>
                      <a:schemeClr val="tx1"/>
                    </a:solidFill>
                    <a:latin typeface="Arial Black" panose="020B0A04020102020204" pitchFamily="34" charset="0"/>
                    <a:ea typeface="Segoe UI" pitchFamily="34" charset="0"/>
                    <a:cs typeface="Segoe UI" pitchFamily="34" charset="0"/>
                  </a:rPr>
                  <a:t>Principal</a:t>
                </a:r>
              </a:p>
            </p:txBody>
          </p:sp>
          <p:pic>
            <p:nvPicPr>
              <p:cNvPr id="73" name="Graphic 72" descr="User with solid fill">
                <a:extLst>
                  <a:ext uri="{FF2B5EF4-FFF2-40B4-BE49-F238E27FC236}">
                    <a16:creationId xmlns:a16="http://schemas.microsoft.com/office/drawing/2014/main" id="{5191DD3C-446E-4833-A26C-BC2AC48ED0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6409170" y="2732523"/>
                <a:ext cx="565894" cy="565894"/>
              </a:xfrm>
              <a:prstGeom prst="rect">
                <a:avLst/>
              </a:prstGeom>
            </p:spPr>
          </p:pic>
        </p:grp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BB8765D2-00A3-4E39-8F21-F9A015E0655A}"/>
                </a:ext>
              </a:extLst>
            </p:cNvPr>
            <p:cNvGrpSpPr/>
            <p:nvPr/>
          </p:nvGrpSpPr>
          <p:grpSpPr>
            <a:xfrm>
              <a:off x="4087894" y="5913004"/>
              <a:ext cx="560107" cy="577516"/>
              <a:chOff x="6262373" y="2435914"/>
              <a:chExt cx="848695" cy="911804"/>
            </a:xfrm>
          </p:grpSpPr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3D174C75-ECDF-4EA5-8638-BB91F7ECE946}"/>
                  </a:ext>
                </a:extLst>
              </p:cNvPr>
              <p:cNvSpPr/>
              <p:nvPr/>
            </p:nvSpPr>
            <p:spPr bwMode="auto">
              <a:xfrm>
                <a:off x="6262373" y="2435914"/>
                <a:ext cx="848695" cy="911804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64008" rIns="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>
                    <a:solidFill>
                      <a:schemeClr val="tx1"/>
                    </a:solidFill>
                    <a:latin typeface="Arial Black" panose="020B0A04020102020204" pitchFamily="34" charset="0"/>
                    <a:ea typeface="Segoe UI" pitchFamily="34" charset="0"/>
                    <a:cs typeface="Segoe UI" pitchFamily="34" charset="0"/>
                  </a:rPr>
                  <a:t>Service</a:t>
                </a:r>
              </a:p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>
                    <a:solidFill>
                      <a:schemeClr val="tx1"/>
                    </a:solidFill>
                    <a:latin typeface="Arial Black" panose="020B0A04020102020204" pitchFamily="34" charset="0"/>
                    <a:ea typeface="Segoe UI" pitchFamily="34" charset="0"/>
                    <a:cs typeface="Segoe UI" pitchFamily="34" charset="0"/>
                  </a:rPr>
                  <a:t>Principal</a:t>
                </a:r>
              </a:p>
            </p:txBody>
          </p:sp>
          <p:pic>
            <p:nvPicPr>
              <p:cNvPr id="76" name="Graphic 75" descr="User with solid fill">
                <a:extLst>
                  <a:ext uri="{FF2B5EF4-FFF2-40B4-BE49-F238E27FC236}">
                    <a16:creationId xmlns:a16="http://schemas.microsoft.com/office/drawing/2014/main" id="{6B917B95-0454-4CA9-B52D-501CAA09FD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6409170" y="2732523"/>
                <a:ext cx="565894" cy="565894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731306963"/>
      </p:ext>
    </p:extLst>
  </p:cSld>
  <p:clrMapOvr>
    <a:masterClrMapping/>
  </p:clrMapOvr>
  <p:transition>
    <p:fade/>
  </p:transition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0DC62-C21A-AE5E-D083-260375977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33970C-4BD4-ACBE-A2F4-F42C9B3A18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255011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Getting Started with the Fabric User APIs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Programming CreateItem using Item Definitions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Automating ALM and CI/CD with GIT Integration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Programming with Lakehouses and Notebooks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Provisioning and Building Data Warehouses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Accessing OneLake using the ADLS Gen2 APIs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Creating OneLake Shortcuts and Data Pipelines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Developing with Power BI Embedding on Fabric</a:t>
            </a:r>
          </a:p>
        </p:txBody>
      </p:sp>
    </p:spTree>
    <p:extLst>
      <p:ext uri="{BB962C8B-B14F-4D97-AF65-F5344CB8AC3E}">
        <p14:creationId xmlns:p14="http://schemas.microsoft.com/office/powerpoint/2010/main" val="99457349"/>
      </p:ext>
    </p:extLst>
  </p:cSld>
  <p:clrMapOvr>
    <a:masterClrMapping/>
  </p:clrMapOvr>
  <p:transition>
    <p:fade/>
  </p:transition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BE7D9F-11B8-E809-1F28-EE12E5B06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close up of a glass object&#10;&#10;Description automatically generated">
            <a:extLst>
              <a:ext uri="{FF2B5EF4-FFF2-40B4-BE49-F238E27FC236}">
                <a16:creationId xmlns:a16="http://schemas.microsoft.com/office/drawing/2014/main" id="{42948465-7CC5-6D62-1194-315B9B53E4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8" y="21957"/>
            <a:ext cx="12395675" cy="6972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459297"/>
      </p:ext>
    </p:extLst>
  </p:cSld>
  <p:clrMapOvr>
    <a:masterClrMapping/>
  </p:clrMapOvr>
  <p:transition>
    <p:fade/>
  </p:transition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BE7D9F-11B8-E809-1F28-EE12E5B06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close-up of a card&#10;&#10;Description automatically generated">
            <a:extLst>
              <a:ext uri="{FF2B5EF4-FFF2-40B4-BE49-F238E27FC236}">
                <a16:creationId xmlns:a16="http://schemas.microsoft.com/office/drawing/2014/main" id="{BC2FAE5A-8DAA-44DB-4712-1903AD2210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434712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308300"/>
      </p:ext>
    </p:extLst>
  </p:cSld>
  <p:clrMapOvr>
    <a:masterClrMapping/>
  </p:clrMapOvr>
  <p:transition>
    <p:fade/>
  </p:transition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BE7D9F-11B8-E809-1F28-EE12E5B06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D6D082EE-AB5F-0AFD-DA24-18EBD11299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434712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334317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606EA-5161-F255-D0F0-A83D3379F9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/>
          <a:p>
            <a:r>
              <a:rPr lang="en-US" dirty="0"/>
              <a:t>Acquiring Access Tokens using MSAL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AF5B4D-0A1E-FEB3-56E0-F6092CA210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175" y="1227138"/>
            <a:ext cx="11604625" cy="5434821"/>
          </a:xfrm>
        </p:spPr>
        <p:txBody>
          <a:bodyPr/>
          <a:lstStyle/>
          <a:p>
            <a:r>
              <a:rPr lang="en-US" dirty="0"/>
              <a:t>Leverage Microsoft Authorization Libraries (MSAL)</a:t>
            </a:r>
          </a:p>
          <a:p>
            <a:pPr lvl="1"/>
            <a:r>
              <a:rPr lang="en-US" dirty="0"/>
              <a:t>Used for authentication and access token acquisition</a:t>
            </a:r>
          </a:p>
          <a:p>
            <a:pPr lvl="1"/>
            <a:r>
              <a:rPr lang="en-US" dirty="0"/>
              <a:t>MSAL libraries provide developer productivity while supporting security best practices</a:t>
            </a:r>
          </a:p>
          <a:p>
            <a:pPr lvl="1"/>
            <a:r>
              <a:rPr lang="en-US" dirty="0"/>
              <a:t>MSAL libraries provide support for caching access tokens and refresh tokens behind the scenes</a:t>
            </a:r>
          </a:p>
          <a:p>
            <a:pPr lvl="1"/>
            <a:r>
              <a:rPr lang="en-US" dirty="0"/>
              <a:t>More info at </a:t>
            </a:r>
            <a:r>
              <a:rPr lang="en-US" sz="1600" b="1" dirty="0">
                <a:hlinkClick r:id="rId2"/>
              </a:rPr>
              <a:t>https://learn.microsoft.com/en-us/entra/identity-platform/msal-overview</a:t>
            </a:r>
            <a:endParaRPr lang="en-US" b="1" dirty="0"/>
          </a:p>
          <a:p>
            <a:pPr>
              <a:lnSpc>
                <a:spcPct val="150000"/>
              </a:lnSpc>
            </a:pPr>
            <a:r>
              <a:rPr lang="en-US" dirty="0"/>
              <a:t>MSAL libraries on other platforms</a:t>
            </a:r>
          </a:p>
          <a:p>
            <a:pPr lvl="1">
              <a:spcAft>
                <a:spcPts val="400"/>
              </a:spcAft>
            </a:pPr>
            <a:r>
              <a:rPr lang="en-US" dirty="0">
                <a:hlinkClick r:id="rId3"/>
              </a:rPr>
              <a:t>MSAL.NET</a:t>
            </a:r>
            <a:endParaRPr lang="en-US" dirty="0"/>
          </a:p>
          <a:p>
            <a:pPr lvl="1">
              <a:spcAft>
                <a:spcPts val="400"/>
              </a:spcAft>
            </a:pPr>
            <a:r>
              <a:rPr lang="en-US" dirty="0">
                <a:hlinkClick r:id="rId4"/>
              </a:rPr>
              <a:t>MSAL for Android</a:t>
            </a:r>
            <a:endParaRPr lang="en-US" dirty="0"/>
          </a:p>
          <a:p>
            <a:pPr lvl="1">
              <a:spcAft>
                <a:spcPts val="400"/>
              </a:spcAft>
            </a:pPr>
            <a:r>
              <a:rPr lang="en-US" dirty="0">
                <a:hlinkClick r:id="rId5"/>
              </a:rPr>
              <a:t>MSAL Angular</a:t>
            </a:r>
            <a:endParaRPr lang="en-US" dirty="0"/>
          </a:p>
          <a:p>
            <a:pPr lvl="1">
              <a:spcAft>
                <a:spcPts val="400"/>
              </a:spcAft>
            </a:pPr>
            <a:r>
              <a:rPr lang="en-US" dirty="0">
                <a:hlinkClick r:id="rId6"/>
              </a:rPr>
              <a:t>MSAL for iOS and macOS</a:t>
            </a:r>
            <a:endParaRPr lang="en-US" dirty="0"/>
          </a:p>
          <a:p>
            <a:pPr lvl="1">
              <a:spcAft>
                <a:spcPts val="400"/>
              </a:spcAft>
            </a:pPr>
            <a:r>
              <a:rPr lang="en-US" dirty="0">
                <a:hlinkClick r:id="rId7"/>
              </a:rPr>
              <a:t>MSAL Java</a:t>
            </a:r>
            <a:endParaRPr lang="en-US" dirty="0"/>
          </a:p>
          <a:p>
            <a:pPr lvl="1">
              <a:spcAft>
                <a:spcPts val="400"/>
              </a:spcAft>
            </a:pPr>
            <a:r>
              <a:rPr lang="en-US" dirty="0">
                <a:hlinkClick r:id="rId8"/>
              </a:rPr>
              <a:t>MSAL.js</a:t>
            </a:r>
            <a:endParaRPr lang="en-US" dirty="0"/>
          </a:p>
          <a:p>
            <a:pPr lvl="1">
              <a:spcAft>
                <a:spcPts val="400"/>
              </a:spcAft>
            </a:pPr>
            <a:r>
              <a:rPr lang="en-US" dirty="0">
                <a:hlinkClick r:id="rId9"/>
              </a:rPr>
              <a:t>MSAL Node</a:t>
            </a:r>
            <a:endParaRPr lang="en-US" dirty="0"/>
          </a:p>
          <a:p>
            <a:pPr lvl="1">
              <a:spcAft>
                <a:spcPts val="400"/>
              </a:spcAft>
            </a:pPr>
            <a:r>
              <a:rPr lang="en-US" dirty="0">
                <a:hlinkClick r:id="rId10"/>
              </a:rPr>
              <a:t>MSAL Python</a:t>
            </a:r>
            <a:endParaRPr lang="en-US" dirty="0"/>
          </a:p>
          <a:p>
            <a:pPr lvl="1">
              <a:spcAft>
                <a:spcPts val="400"/>
              </a:spcAft>
            </a:pPr>
            <a:r>
              <a:rPr lang="en-US" dirty="0">
                <a:hlinkClick r:id="rId11"/>
              </a:rPr>
              <a:t>MSAL React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218EDD-CF41-5806-ABB6-0E1FC3903A67}"/>
              </a:ext>
            </a:extLst>
          </p:cNvPr>
          <p:cNvSpPr txBox="1"/>
          <p:nvPr/>
        </p:nvSpPr>
        <p:spPr>
          <a:xfrm>
            <a:off x="5621866" y="3105546"/>
            <a:ext cx="5714834" cy="2126736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lvl="1">
              <a:spcAft>
                <a:spcPts val="600"/>
              </a:spcAft>
            </a:pPr>
            <a:r>
              <a:rPr lang="en-US" sz="2400" dirty="0"/>
              <a:t>MSAL libraries provide support for…</a:t>
            </a:r>
            <a:endParaRPr lang="en-US" dirty="0"/>
          </a:p>
          <a:p>
            <a:pPr marL="752121" lvl="1" indent="-285750">
              <a:buFont typeface="Arial" panose="020B0604020202020204" pitchFamily="34" charset="0"/>
              <a:buChar char="•"/>
            </a:pPr>
            <a:r>
              <a:rPr lang="en-US" dirty="0"/>
              <a:t>Web applications</a:t>
            </a:r>
          </a:p>
          <a:p>
            <a:pPr marL="752121" lvl="1" indent="-285750">
              <a:buFont typeface="Arial" panose="020B0604020202020204" pitchFamily="34" charset="0"/>
              <a:buChar char="•"/>
            </a:pPr>
            <a:r>
              <a:rPr lang="en-US" dirty="0"/>
              <a:t>Web APIs</a:t>
            </a:r>
          </a:p>
          <a:p>
            <a:pPr marL="752121" lvl="1" indent="-285750">
              <a:buFont typeface="Arial" panose="020B0604020202020204" pitchFamily="34" charset="0"/>
              <a:buChar char="•"/>
            </a:pPr>
            <a:r>
              <a:rPr lang="en-US" dirty="0"/>
              <a:t>Single-page apps (JavaScript)</a:t>
            </a:r>
          </a:p>
          <a:p>
            <a:pPr marL="752121" lvl="1" indent="-285750">
              <a:buFont typeface="Arial" panose="020B0604020202020204" pitchFamily="34" charset="0"/>
              <a:buChar char="•"/>
            </a:pPr>
            <a:r>
              <a:rPr lang="en-US" dirty="0"/>
              <a:t>Mobile and native applications</a:t>
            </a:r>
          </a:p>
          <a:p>
            <a:pPr marL="752121" lvl="1" indent="-285750">
              <a:buFont typeface="Arial" panose="020B0604020202020204" pitchFamily="34" charset="0"/>
              <a:buChar char="•"/>
            </a:pPr>
            <a:r>
              <a:rPr lang="en-US" dirty="0"/>
              <a:t>Daemons and server-side applications</a:t>
            </a:r>
          </a:p>
        </p:txBody>
      </p:sp>
    </p:spTree>
    <p:extLst>
      <p:ext uri="{BB962C8B-B14F-4D97-AF65-F5344CB8AC3E}">
        <p14:creationId xmlns:p14="http://schemas.microsoft.com/office/powerpoint/2010/main" val="51656072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BE7D9F-11B8-E809-1F28-EE12E5B06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screenshot of a survey&#10;&#10;Description automatically generated">
            <a:extLst>
              <a:ext uri="{FF2B5EF4-FFF2-40B4-BE49-F238E27FC236}">
                <a16:creationId xmlns:a16="http://schemas.microsoft.com/office/drawing/2014/main" id="{7B5438EF-6F88-E699-E43D-DCCFB60C38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5176"/>
            <a:ext cx="12436475" cy="6995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970398"/>
      </p:ext>
    </p:extLst>
  </p:cSld>
  <p:clrMapOvr>
    <a:masterClrMapping/>
  </p:clrMapOvr>
  <p:transition>
    <p:fade/>
  </p:transition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BE7D9F-11B8-E809-1F28-EE12E5B06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screen shot of a phone&#10;&#10;Description automatically generated">
            <a:extLst>
              <a:ext uri="{FF2B5EF4-FFF2-40B4-BE49-F238E27FC236}">
                <a16:creationId xmlns:a16="http://schemas.microsoft.com/office/drawing/2014/main" id="{39E3295D-09B9-AD17-A266-3B35472B78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6" y="8150"/>
            <a:ext cx="12420223" cy="698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512631"/>
      </p:ext>
    </p:extLst>
  </p:cSld>
  <p:clrMapOvr>
    <a:masterClrMapping/>
  </p:clrMapOvr>
  <p:transition>
    <p:fade/>
  </p:transition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BE7D9F-11B8-E809-1F28-EE12E5B06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group of people on stage&#10;&#10;Description automatically generated">
            <a:extLst>
              <a:ext uri="{FF2B5EF4-FFF2-40B4-BE49-F238E27FC236}">
                <a16:creationId xmlns:a16="http://schemas.microsoft.com/office/drawing/2014/main" id="{97107F9A-7FDA-A65D-7DA7-7FB9F51D81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434712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339454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7E4AD-1907-7055-D29A-40BD6840F4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New Entra Id Application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C724C6-4F32-EBAC-A3BA-61BFFFDF702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524315"/>
          </a:xfrm>
        </p:spPr>
        <p:txBody>
          <a:bodyPr/>
          <a:lstStyle/>
          <a:p>
            <a:r>
              <a:rPr lang="en-US" dirty="0"/>
              <a:t>You need Entra ID application (aka Azure AD application)</a:t>
            </a:r>
          </a:p>
          <a:p>
            <a:pPr lvl="1"/>
            <a:r>
              <a:rPr lang="en-US" dirty="0"/>
              <a:t>Microsoft recently renamed Azure Active Directory to </a:t>
            </a:r>
            <a:r>
              <a:rPr lang="en-US" sz="1800" b="1" dirty="0">
                <a:solidFill>
                  <a:srgbClr val="6C0000"/>
                </a:solidFill>
              </a:rPr>
              <a:t>Microsoft Entra ID</a:t>
            </a:r>
            <a:endParaRPr lang="en-US" b="1" dirty="0">
              <a:solidFill>
                <a:srgbClr val="6C0000"/>
              </a:solidFill>
            </a:endParaRPr>
          </a:p>
          <a:p>
            <a:pPr lvl="1"/>
            <a:r>
              <a:rPr lang="en-US" dirty="0"/>
              <a:t>Creating new application in the Entra ID portal at </a:t>
            </a:r>
            <a:r>
              <a:rPr lang="en-US" dirty="0">
                <a:hlinkClick r:id="rId2"/>
              </a:rPr>
              <a:t>https://entra.microsoft.com/</a:t>
            </a:r>
            <a:r>
              <a:rPr lang="en-US" dirty="0"/>
              <a:t>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r>
              <a:rPr lang="en-US" dirty="0"/>
              <a:t>Creating new Entra ID application using PowerShell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797149-2977-AC62-F5D0-885D4C05E5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0952" y="5818293"/>
            <a:ext cx="5022778" cy="98573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475ED4B-C4CF-B21A-2EED-C73DE783FC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0952" y="2364238"/>
            <a:ext cx="5209117" cy="292033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0894398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46E1F-AB51-5B76-31AB-7C723EFFA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Authentication and Access Token Acquisition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B57640-1D12-BE92-7D58-EDF4E64449B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5432256"/>
          </a:xfrm>
        </p:spPr>
        <p:txBody>
          <a:bodyPr/>
          <a:lstStyle/>
          <a:p>
            <a:r>
              <a:rPr lang="en-US" dirty="0"/>
              <a:t>Authenticating </a:t>
            </a:r>
            <a:r>
              <a:rPr lang="en-US" sz="2000" b="1" dirty="0">
                <a:solidFill>
                  <a:srgbClr val="6C0000"/>
                </a:solidFill>
              </a:rPr>
              <a:t>as user</a:t>
            </a:r>
            <a:r>
              <a:rPr lang="en-US" dirty="0"/>
              <a:t> requires adding </a:t>
            </a:r>
            <a:r>
              <a:rPr lang="en-US" sz="2000" b="1" dirty="0">
                <a:solidFill>
                  <a:srgbClr val="6C0000"/>
                </a:solidFill>
              </a:rPr>
              <a:t>delegated permission scopes</a:t>
            </a:r>
            <a:r>
              <a:rPr lang="en-US" dirty="0"/>
              <a:t> to access token</a:t>
            </a:r>
          </a:p>
          <a:p>
            <a:pPr lvl="1"/>
            <a:r>
              <a:rPr lang="en-US" dirty="0"/>
              <a:t>Required permission scopes should be passed in request to acquire access token from Azure AD</a:t>
            </a:r>
          </a:p>
          <a:p>
            <a:pPr lvl="1"/>
            <a:r>
              <a:rPr lang="en-US" dirty="0"/>
              <a:t>Delegated permission scopes for Fabric APIs have resource URI of </a:t>
            </a:r>
            <a:r>
              <a:rPr lang="en-US" sz="1800" b="1" dirty="0">
                <a:solidFill>
                  <a:srgbClr val="6C0000"/>
                </a:solidFill>
              </a:rPr>
              <a:t>https://api.fabric.microsoft.com/</a:t>
            </a:r>
            <a:endParaRPr lang="en-US" dirty="0">
              <a:solidFill>
                <a:srgbClr val="6C0000"/>
              </a:solidFill>
            </a:endParaRPr>
          </a:p>
          <a:p>
            <a:pPr lvl="1"/>
            <a:r>
              <a:rPr lang="en-US" dirty="0"/>
              <a:t>Delegated permission scopes managed in </a:t>
            </a:r>
            <a:r>
              <a:rPr lang="en-US" sz="1800" b="1" dirty="0">
                <a:solidFill>
                  <a:srgbClr val="6C0000"/>
                </a:solidFill>
              </a:rPr>
              <a:t>FabricPermissionScopes</a:t>
            </a:r>
            <a:r>
              <a:rPr lang="en-US" dirty="0"/>
              <a:t> class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Service Principal do not require delegated permission scopes</a:t>
            </a:r>
          </a:p>
          <a:p>
            <a:pPr lvl="1"/>
            <a:r>
              <a:rPr lang="en-US" sz="1800" b="1" dirty="0">
                <a:solidFill>
                  <a:srgbClr val="6C0000"/>
                </a:solidFill>
              </a:rPr>
              <a:t>CAVEAT</a:t>
            </a:r>
            <a:r>
              <a:rPr lang="en-US" dirty="0"/>
              <a:t>: There is not full support for service principal access in initial public preview release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00962A2-93C1-8B31-ABDC-3D4AEBCDC5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140" y="2821474"/>
            <a:ext cx="5128704" cy="279678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1971039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0C4EA7-AD73-78F8-AA0A-15B2FA7E8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Generic Item Scopes versus Specific Item Scopes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794A42-4628-1BBF-98EB-8CB7E554E2A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901342"/>
          </a:xfrm>
        </p:spPr>
        <p:txBody>
          <a:bodyPr/>
          <a:lstStyle/>
          <a:p>
            <a:r>
              <a:rPr lang="en-US" dirty="0"/>
              <a:t>Generic permission scopes used to grant permissions to Fabric items of all types</a:t>
            </a:r>
          </a:p>
          <a:p>
            <a:pPr lvl="3">
              <a:spcBef>
                <a:spcPts val="600"/>
              </a:spcBef>
            </a:pPr>
            <a:r>
              <a:rPr lang="en-US" sz="1800" b="1" noProof="1">
                <a:solidFill>
                  <a:srgbClr val="6C0000"/>
                </a:solidFill>
              </a:rPr>
              <a:t>Item</a:t>
            </a:r>
            <a:r>
              <a:rPr lang="en-US" sz="1800" b="1" noProof="1">
                <a:solidFill>
                  <a:schemeClr val="tx1">
                    <a:lumMod val="60000"/>
                    <a:lumOff val="40000"/>
                  </a:schemeClr>
                </a:solidFill>
              </a:rPr>
              <a:t>.Read.All</a:t>
            </a:r>
          </a:p>
          <a:p>
            <a:pPr lvl="3">
              <a:spcBef>
                <a:spcPts val="600"/>
              </a:spcBef>
            </a:pPr>
            <a:r>
              <a:rPr lang="en-US" sz="1800" b="1" noProof="1">
                <a:solidFill>
                  <a:srgbClr val="6C0000"/>
                </a:solidFill>
              </a:rPr>
              <a:t>Item</a:t>
            </a:r>
            <a:r>
              <a:rPr lang="en-US" sz="1800" b="1" noProof="1">
                <a:solidFill>
                  <a:schemeClr val="tx1">
                    <a:lumMod val="60000"/>
                    <a:lumOff val="40000"/>
                  </a:schemeClr>
                </a:solidFill>
              </a:rPr>
              <a:t>.ReadWrite.All</a:t>
            </a:r>
          </a:p>
          <a:p>
            <a:pPr lvl="3">
              <a:spcBef>
                <a:spcPts val="600"/>
              </a:spcBef>
            </a:pPr>
            <a:r>
              <a:rPr lang="en-US" sz="1800" b="1" noProof="1">
                <a:solidFill>
                  <a:srgbClr val="6C0000"/>
                </a:solidFill>
              </a:rPr>
              <a:t>Item</a:t>
            </a:r>
            <a:r>
              <a:rPr lang="en-US" sz="1800" b="1" noProof="1">
                <a:solidFill>
                  <a:schemeClr val="tx1">
                    <a:lumMod val="60000"/>
                    <a:lumOff val="40000"/>
                  </a:schemeClr>
                </a:solidFill>
              </a:rPr>
              <a:t>.Execute.All</a:t>
            </a:r>
          </a:p>
          <a:p>
            <a:pPr lvl="3">
              <a:spcBef>
                <a:spcPts val="600"/>
              </a:spcBef>
            </a:pPr>
            <a:r>
              <a:rPr lang="en-US" sz="1800" b="1" noProof="1">
                <a:solidFill>
                  <a:srgbClr val="6C0000"/>
                </a:solidFill>
              </a:rPr>
              <a:t>Item</a:t>
            </a:r>
            <a:r>
              <a:rPr lang="en-US" sz="1800" b="1" noProof="1">
                <a:solidFill>
                  <a:schemeClr val="tx1">
                    <a:lumMod val="60000"/>
                    <a:lumOff val="40000"/>
                  </a:schemeClr>
                </a:solidFill>
              </a:rPr>
              <a:t>.Reshare.All</a:t>
            </a:r>
          </a:p>
          <a:p>
            <a:pPr lvl="4"/>
            <a:endParaRPr lang="en-US" dirty="0"/>
          </a:p>
          <a:p>
            <a:r>
              <a:rPr lang="en-US" dirty="0"/>
              <a:t>Specific permission scopes used to grant permissions to specific types of Fabric items</a:t>
            </a:r>
          </a:p>
          <a:p>
            <a:pPr lvl="3">
              <a:spcBef>
                <a:spcPts val="600"/>
              </a:spcBef>
            </a:pPr>
            <a:r>
              <a:rPr lang="en-US" sz="1800" b="1" noProof="1">
                <a:solidFill>
                  <a:srgbClr val="6C0000"/>
                </a:solidFill>
              </a:rPr>
              <a:t>Lakehouse</a:t>
            </a:r>
            <a:r>
              <a:rPr lang="en-US" sz="1800" b="1" noProof="1">
                <a:solidFill>
                  <a:schemeClr val="tx1">
                    <a:lumMod val="60000"/>
                    <a:lumOff val="40000"/>
                  </a:schemeClr>
                </a:solidFill>
              </a:rPr>
              <a:t>.ReadWrite.All</a:t>
            </a:r>
          </a:p>
          <a:p>
            <a:pPr lvl="3">
              <a:spcBef>
                <a:spcPts val="600"/>
              </a:spcBef>
            </a:pPr>
            <a:r>
              <a:rPr lang="en-US" sz="1800" b="1" noProof="1">
                <a:solidFill>
                  <a:srgbClr val="6C0000"/>
                </a:solidFill>
              </a:rPr>
              <a:t>Notebook</a:t>
            </a:r>
            <a:r>
              <a:rPr lang="en-US" sz="1800" b="1" noProof="1">
                <a:solidFill>
                  <a:schemeClr val="tx1">
                    <a:lumMod val="60000"/>
                    <a:lumOff val="40000"/>
                  </a:schemeClr>
                </a:solidFill>
              </a:rPr>
              <a:t>.ReadWrite.All</a:t>
            </a:r>
          </a:p>
          <a:p>
            <a:pPr lvl="3">
              <a:spcBef>
                <a:spcPts val="600"/>
              </a:spcBef>
            </a:pPr>
            <a:r>
              <a:rPr lang="en-US" sz="1800" b="1" noProof="1">
                <a:solidFill>
                  <a:srgbClr val="6C0000"/>
                </a:solidFill>
              </a:rPr>
              <a:t>Notebook</a:t>
            </a:r>
            <a:r>
              <a:rPr lang="en-US" sz="1800" b="1" noProof="1">
                <a:solidFill>
                  <a:schemeClr val="tx1">
                    <a:lumMod val="60000"/>
                    <a:lumOff val="40000"/>
                  </a:schemeClr>
                </a:solidFill>
              </a:rPr>
              <a:t>.Execute.All</a:t>
            </a:r>
          </a:p>
          <a:p>
            <a:pPr lvl="3">
              <a:spcBef>
                <a:spcPts val="600"/>
              </a:spcBef>
            </a:pPr>
            <a:r>
              <a:rPr lang="en-US" sz="1800" b="1" noProof="1">
                <a:solidFill>
                  <a:srgbClr val="6C0000"/>
                </a:solidFill>
              </a:rPr>
              <a:t>SemanticModel</a:t>
            </a:r>
            <a:r>
              <a:rPr lang="en-US" sz="1800" b="1" noProof="1">
                <a:solidFill>
                  <a:schemeClr val="tx1">
                    <a:lumMod val="60000"/>
                    <a:lumOff val="40000"/>
                  </a:schemeClr>
                </a:solidFill>
              </a:rPr>
              <a:t>.ReadWrite.All</a:t>
            </a:r>
          </a:p>
          <a:p>
            <a:pPr lvl="3">
              <a:spcBef>
                <a:spcPts val="600"/>
              </a:spcBef>
            </a:pPr>
            <a:r>
              <a:rPr lang="en-US" sz="1800" b="1" noProof="1">
                <a:solidFill>
                  <a:srgbClr val="6C0000"/>
                </a:solidFill>
              </a:rPr>
              <a:t>SemanticModel</a:t>
            </a:r>
            <a:r>
              <a:rPr lang="en-US" sz="1800" b="1" noProof="1">
                <a:solidFill>
                  <a:schemeClr val="tx1">
                    <a:lumMod val="60000"/>
                    <a:lumOff val="40000"/>
                  </a:schemeClr>
                </a:solidFill>
              </a:rPr>
              <a:t>.Reshare.All</a:t>
            </a:r>
            <a:endParaRPr lang="en-US" sz="1800" b="1" noProof="1">
              <a:solidFill>
                <a:srgbClr val="6C0000"/>
              </a:solidFill>
            </a:endParaRPr>
          </a:p>
          <a:p>
            <a:pPr lvl="3">
              <a:spcBef>
                <a:spcPts val="600"/>
              </a:spcBef>
            </a:pPr>
            <a:r>
              <a:rPr lang="en-US" sz="1800" b="1" noProof="1">
                <a:solidFill>
                  <a:srgbClr val="6C0000"/>
                </a:solidFill>
              </a:rPr>
              <a:t>Report</a:t>
            </a:r>
            <a:r>
              <a:rPr lang="en-US" sz="1800" b="1" noProof="1">
                <a:solidFill>
                  <a:schemeClr val="tx1">
                    <a:lumMod val="60000"/>
                    <a:lumOff val="40000"/>
                  </a:schemeClr>
                </a:solidFill>
              </a:rPr>
              <a:t>.ReadWrite.All</a:t>
            </a:r>
          </a:p>
          <a:p>
            <a:pPr lvl="3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532928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C39148-F819-B739-F1B0-1B70BF3334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500" dirty="0"/>
              <a:t>Authenticating with Microsoft Azure PowerShell Application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765392-5281-C0A9-B6D5-B2A3C8D2F15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5586145"/>
          </a:xfrm>
        </p:spPr>
        <p:txBody>
          <a:bodyPr/>
          <a:lstStyle/>
          <a:p>
            <a:r>
              <a:rPr lang="en-US" dirty="0"/>
              <a:t>Microsoft Azure PowerShell application provides easier path for developer testing</a:t>
            </a:r>
          </a:p>
          <a:p>
            <a:pPr lvl="1">
              <a:spcBef>
                <a:spcPts val="600"/>
              </a:spcBef>
            </a:pPr>
            <a:r>
              <a:rPr lang="en-US" dirty="0"/>
              <a:t>Microsoft Azure PowerShell is Azure AD application available in all Azure AD tenants</a:t>
            </a:r>
          </a:p>
          <a:p>
            <a:pPr lvl="1">
              <a:spcBef>
                <a:spcPts val="600"/>
              </a:spcBef>
            </a:pPr>
            <a:r>
              <a:rPr lang="en-US" dirty="0"/>
              <a:t>Eliminates the need for creating an Azure AD application for developer testing</a:t>
            </a:r>
          </a:p>
          <a:p>
            <a:pPr lvl="1">
              <a:spcBef>
                <a:spcPts val="600"/>
              </a:spcBef>
            </a:pPr>
            <a:r>
              <a:rPr lang="en-US" dirty="0"/>
              <a:t>Produces all-powerful access tokens with all delegated permissions for Power BI and Fabric</a:t>
            </a:r>
          </a:p>
          <a:p>
            <a:pPr lvl="1">
              <a:spcBef>
                <a:spcPts val="600"/>
              </a:spcBef>
            </a:pPr>
            <a:r>
              <a:rPr lang="en-US" dirty="0"/>
              <a:t>Use the well-known application ID of 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1950a258-227b-4e31-a9cf-717495945fc2</a:t>
            </a:r>
            <a:endParaRPr lang="en-US" b="1" dirty="0">
              <a:solidFill>
                <a:schemeClr val="accent3">
                  <a:lumMod val="75000"/>
                </a:schemeClr>
              </a:solidFill>
            </a:endParaRPr>
          </a:p>
          <a:p>
            <a:pPr lvl="1">
              <a:spcBef>
                <a:spcPts val="600"/>
              </a:spcBef>
            </a:pPr>
            <a:endParaRPr lang="en-US" dirty="0"/>
          </a:p>
          <a:p>
            <a:pPr lvl="1">
              <a:spcBef>
                <a:spcPts val="600"/>
              </a:spcBef>
            </a:pPr>
            <a:endParaRPr lang="en-US" dirty="0"/>
          </a:p>
          <a:p>
            <a:pPr>
              <a:spcBef>
                <a:spcPts val="600"/>
              </a:spcBef>
            </a:pPr>
            <a:endParaRPr lang="en-US" dirty="0"/>
          </a:p>
          <a:p>
            <a:pPr lvl="1">
              <a:spcBef>
                <a:spcPts val="600"/>
              </a:spcBef>
            </a:pPr>
            <a:r>
              <a:rPr lang="en-US" dirty="0"/>
              <a:t>Acquire access token with 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user_impersonation</a:t>
            </a:r>
            <a:r>
              <a:rPr lang="en-US" dirty="0"/>
              <a:t> delegated permissions</a:t>
            </a:r>
          </a:p>
          <a:p>
            <a:pPr lvl="1">
              <a:spcBef>
                <a:spcPts val="600"/>
              </a:spcBef>
            </a:pPr>
            <a:endParaRPr lang="en-US" dirty="0"/>
          </a:p>
          <a:p>
            <a:pPr lvl="1">
              <a:spcBef>
                <a:spcPts val="600"/>
              </a:spcBef>
            </a:pPr>
            <a:endParaRPr lang="en-US" dirty="0"/>
          </a:p>
          <a:p>
            <a:pPr lvl="2">
              <a:spcBef>
                <a:spcPts val="600"/>
              </a:spcBef>
            </a:pPr>
            <a:endParaRPr lang="en-US" dirty="0"/>
          </a:p>
          <a:p>
            <a:pPr lvl="1">
              <a:spcBef>
                <a:spcPts val="600"/>
              </a:spcBef>
            </a:pPr>
            <a:r>
              <a:rPr lang="en-US" dirty="0"/>
              <a:t>This is handy for developer testing – but it 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might not be appropriate for deploying production applications</a:t>
            </a:r>
            <a:endParaRPr lang="en-US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8CB429-1D88-2F10-F471-E3BAFA3553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2027" y="3400477"/>
            <a:ext cx="7287642" cy="122175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6CA221B-5A82-826E-A43F-DA8DBCF1E2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44"/>
          <a:stretch/>
        </p:blipFill>
        <p:spPr>
          <a:xfrm>
            <a:off x="1302027" y="5263381"/>
            <a:ext cx="6561537" cy="100740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4310455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ue and purple object with a round object on top&#10;&#10;Description automatically generated with medium confidence">
            <a:extLst>
              <a:ext uri="{FF2B5EF4-FFF2-40B4-BE49-F238E27FC236}">
                <a16:creationId xmlns:a16="http://schemas.microsoft.com/office/drawing/2014/main" id="{882FC2AE-C0A6-3428-8755-2E151E355A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434712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548794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4BE12A-80B3-7018-2544-43FF7E344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Acquiring Access Token for User using MSAL.NET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DBC1F8-EFB5-6740-B0B2-1E836A648DE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623795"/>
          </a:xfrm>
        </p:spPr>
        <p:txBody>
          <a:bodyPr/>
          <a:lstStyle/>
          <a:p>
            <a:r>
              <a:rPr lang="en-US" sz="2000" b="1" dirty="0">
                <a:solidFill>
                  <a:srgbClr val="6C0000"/>
                </a:solidFill>
              </a:rPr>
              <a:t>AzureAdTokenManager</a:t>
            </a:r>
            <a:r>
              <a:rPr lang="en-US" dirty="0"/>
              <a:t> class used to </a:t>
            </a:r>
            <a:r>
              <a:rPr lang="en-US" dirty="0" err="1"/>
              <a:t>to</a:t>
            </a:r>
            <a:r>
              <a:rPr lang="en-US" dirty="0"/>
              <a:t> authenticate user and acquire access tokens</a:t>
            </a:r>
          </a:p>
          <a:p>
            <a:pPr lvl="1"/>
            <a:r>
              <a:rPr lang="en-US" dirty="0"/>
              <a:t>Uses MSAL.NET (</a:t>
            </a:r>
            <a:r>
              <a:rPr lang="en-US" sz="1600" b="1" dirty="0" err="1">
                <a:solidFill>
                  <a:srgbClr val="6C0000"/>
                </a:solidFill>
              </a:rPr>
              <a:t>Microsoft.Identity.Client</a:t>
            </a:r>
            <a:r>
              <a:rPr lang="en-US" dirty="0"/>
              <a:t>) to implement Azure AD authentication flow</a:t>
            </a:r>
          </a:p>
          <a:p>
            <a:pPr lvl="1"/>
            <a:r>
              <a:rPr lang="en-US" dirty="0"/>
              <a:t>Desktop and console applications can use redirect URI of </a:t>
            </a:r>
            <a:r>
              <a:rPr lang="en-US" sz="1600" b="1" dirty="0">
                <a:solidFill>
                  <a:srgbClr val="6C0000"/>
                </a:solidFill>
              </a:rPr>
              <a:t>http://localhost</a:t>
            </a:r>
            <a:endParaRPr lang="en-US" b="1" dirty="0">
              <a:solidFill>
                <a:srgbClr val="6C0000"/>
              </a:solidFill>
            </a:endParaRPr>
          </a:p>
          <a:p>
            <a:pPr lvl="1"/>
            <a:r>
              <a:rPr lang="en-US" dirty="0"/>
              <a:t>All demo projects leverage MSAL.NET support for caching access tokens and refresh tokens</a:t>
            </a:r>
          </a:p>
          <a:p>
            <a:pPr lvl="1"/>
            <a:r>
              <a:rPr lang="en-US" dirty="0"/>
              <a:t>Requires creating Azure AD application as public client with redirect URI of </a:t>
            </a:r>
            <a:r>
              <a:rPr lang="en-US" sz="1600" b="1" dirty="0">
                <a:solidFill>
                  <a:srgbClr val="6C0000"/>
                </a:solidFill>
              </a:rPr>
              <a:t>http://localhost</a:t>
            </a:r>
            <a:endParaRPr lang="en-US" b="1" dirty="0">
              <a:solidFill>
                <a:srgbClr val="6C0000"/>
              </a:solidFill>
            </a:endParaRPr>
          </a:p>
          <a:p>
            <a:pPr lvl="1"/>
            <a:r>
              <a:rPr lang="en-US" sz="1600" b="1" dirty="0">
                <a:solidFill>
                  <a:srgbClr val="6C0000"/>
                </a:solidFill>
              </a:rPr>
              <a:t>GetAccessToken</a:t>
            </a:r>
            <a:r>
              <a:rPr lang="en-US" dirty="0"/>
              <a:t> first attempts to get token from cache before prompting user for login</a:t>
            </a:r>
          </a:p>
          <a:p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713E678-CC95-E1C8-8751-2830FB197E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3860"/>
          <a:stretch/>
        </p:blipFill>
        <p:spPr>
          <a:xfrm>
            <a:off x="1279205" y="3467747"/>
            <a:ext cx="5759774" cy="3387075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81B0324C-AC6B-CABB-EA00-67C5D5776B1A}"/>
              </a:ext>
            </a:extLst>
          </p:cNvPr>
          <p:cNvGrpSpPr/>
          <p:nvPr/>
        </p:nvGrpSpPr>
        <p:grpSpPr>
          <a:xfrm>
            <a:off x="5029205" y="3599317"/>
            <a:ext cx="6379415" cy="667891"/>
            <a:chOff x="4643956" y="3839700"/>
            <a:chExt cx="6379415" cy="66789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AB9851F-DF14-4663-88A6-4CA2246631F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39460" y="3839700"/>
              <a:ext cx="3983911" cy="66789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28331167-B2BB-C8F5-F4F0-CA2AA939A5BC}"/>
                </a:ext>
              </a:extLst>
            </p:cNvPr>
            <p:cNvCxnSpPr>
              <a:cxnSpLocks/>
            </p:cNvCxnSpPr>
            <p:nvPr/>
          </p:nvCxnSpPr>
          <p:spPr>
            <a:xfrm>
              <a:off x="4822145" y="4327307"/>
              <a:ext cx="2360841" cy="0"/>
            </a:xfrm>
            <a:prstGeom prst="straightConnector1">
              <a:avLst/>
            </a:prstGeom>
            <a:ln w="22225">
              <a:solidFill>
                <a:srgbClr val="6C000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A5963133-9AEE-DA65-FAF0-72371C23306C}"/>
                </a:ext>
              </a:extLst>
            </p:cNvPr>
            <p:cNvCxnSpPr>
              <a:cxnSpLocks/>
            </p:cNvCxnSpPr>
            <p:nvPr/>
          </p:nvCxnSpPr>
          <p:spPr>
            <a:xfrm>
              <a:off x="4643956" y="4419788"/>
              <a:ext cx="2544495" cy="0"/>
            </a:xfrm>
            <a:prstGeom prst="straightConnector1">
              <a:avLst/>
            </a:prstGeom>
            <a:ln w="22225">
              <a:solidFill>
                <a:srgbClr val="6C000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0379338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034C8-5F02-3BAF-EC35-A52BDD9E7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Transmitting Access Token in Fabric User API Calls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A079BC-0F9C-0B5B-7D81-D2520BE89A6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339376"/>
          </a:xfrm>
        </p:spPr>
        <p:txBody>
          <a:bodyPr/>
          <a:lstStyle/>
          <a:p>
            <a:r>
              <a:rPr lang="en-US" sz="2000" b="1" dirty="0">
                <a:solidFill>
                  <a:srgbClr val="6C0000"/>
                </a:solidFill>
              </a:rPr>
              <a:t>FabricUserApi</a:t>
            </a:r>
            <a:r>
              <a:rPr lang="en-US" dirty="0"/>
              <a:t> class acquires access token at startup</a:t>
            </a:r>
          </a:p>
          <a:p>
            <a:pPr lvl="1"/>
            <a:r>
              <a:rPr lang="en-US" dirty="0"/>
              <a:t>No need to login interactively if application can retrieve access token or refresh token from cache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Methods which execute HTTP requests using </a:t>
            </a:r>
            <a:r>
              <a:rPr lang="en-US" sz="2000" b="1" dirty="0" err="1">
                <a:solidFill>
                  <a:srgbClr val="6C0000"/>
                </a:solidFill>
              </a:rPr>
              <a:t>HttpClient</a:t>
            </a:r>
            <a:r>
              <a:rPr lang="en-US" dirty="0"/>
              <a:t> must add access token</a:t>
            </a:r>
          </a:p>
          <a:p>
            <a:pPr lvl="1"/>
            <a:r>
              <a:rPr lang="en-US" dirty="0"/>
              <a:t>Here's an example of </a:t>
            </a:r>
            <a:r>
              <a:rPr lang="en-US" sz="1800" b="1" dirty="0">
                <a:solidFill>
                  <a:srgbClr val="6C0000"/>
                </a:solidFill>
              </a:rPr>
              <a:t>ExecuteGetRequest</a:t>
            </a:r>
            <a:r>
              <a:rPr lang="en-US" dirty="0"/>
              <a:t> adding </a:t>
            </a:r>
            <a:r>
              <a:rPr lang="en-US" sz="1800" b="1" dirty="0">
                <a:solidFill>
                  <a:srgbClr val="6C0000"/>
                </a:solidFill>
              </a:rPr>
              <a:t>Authorization</a:t>
            </a:r>
            <a:r>
              <a:rPr lang="en-US" dirty="0"/>
              <a:t> header with access token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A45D2EC-C0AA-3AB1-F32B-4E5B95663D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9175" y="4583137"/>
            <a:ext cx="6704305" cy="222088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CC65FC81-0355-FC63-55ED-3B42BACF8701}"/>
              </a:ext>
            </a:extLst>
          </p:cNvPr>
          <p:cNvSpPr/>
          <p:nvPr/>
        </p:nvSpPr>
        <p:spPr bwMode="auto">
          <a:xfrm>
            <a:off x="677561" y="5193976"/>
            <a:ext cx="744280" cy="259051"/>
          </a:xfrm>
          <a:prstGeom prst="rightArrow">
            <a:avLst>
              <a:gd name="adj1" fmla="val 60941"/>
              <a:gd name="adj2" fmla="val 65269"/>
            </a:avLst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rgbClr val="6C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487507B-0FC1-31A4-4485-3C113B869F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8855" y="2047495"/>
            <a:ext cx="8708794" cy="147008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04623831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4990A-CB2C-F5FF-6413-2B26C24368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Executing Fabric API Calls with ExecuteGetRequest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3AEA6E-B2EC-ACA0-3DFB-D84A3ABF99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400657"/>
          </a:xfrm>
        </p:spPr>
        <p:txBody>
          <a:bodyPr/>
          <a:lstStyle/>
          <a:p>
            <a:r>
              <a:rPr lang="en-US" dirty="0"/>
              <a:t>Call </a:t>
            </a:r>
            <a:r>
              <a:rPr lang="en-US" sz="2000" b="1" dirty="0">
                <a:solidFill>
                  <a:srgbClr val="6C0000"/>
                </a:solidFill>
              </a:rPr>
              <a:t>ExecuteGetRequest</a:t>
            </a:r>
            <a:r>
              <a:rPr lang="en-US" dirty="0"/>
              <a:t> by passing relative base URL to endpoint</a:t>
            </a:r>
          </a:p>
          <a:p>
            <a:pPr lvl="1"/>
            <a:r>
              <a:rPr lang="en-US" dirty="0"/>
              <a:t>This examples calls </a:t>
            </a:r>
            <a:r>
              <a:rPr lang="en-US" sz="1600" b="1" dirty="0">
                <a:solidFill>
                  <a:schemeClr val="accent3">
                    <a:lumMod val="50000"/>
                  </a:schemeClr>
                </a:solidFill>
              </a:rPr>
              <a:t>List Workspaces</a:t>
            </a:r>
            <a:r>
              <a:rPr lang="en-US" dirty="0"/>
              <a:t> API by passing </a:t>
            </a:r>
            <a:r>
              <a:rPr lang="en-US" sz="1600" b="1" dirty="0">
                <a:solidFill>
                  <a:schemeClr val="accent3">
                    <a:lumMod val="50000"/>
                  </a:schemeClr>
                </a:solidFill>
              </a:rPr>
              <a:t>/workspaces</a:t>
            </a:r>
            <a:r>
              <a:rPr lang="en-US" dirty="0"/>
              <a:t> in call to </a:t>
            </a:r>
            <a:r>
              <a:rPr lang="en-US" sz="1600" b="1" dirty="0">
                <a:solidFill>
                  <a:schemeClr val="accent3">
                    <a:lumMod val="50000"/>
                  </a:schemeClr>
                </a:solidFill>
              </a:rPr>
              <a:t>ExecuteGetRequest</a:t>
            </a:r>
            <a:endParaRPr lang="en-US" b="1" dirty="0">
              <a:solidFill>
                <a:schemeClr val="accent3">
                  <a:lumMod val="50000"/>
                </a:schemeClr>
              </a:solidFill>
            </a:endParaRPr>
          </a:p>
          <a:p>
            <a:endParaRPr lang="en-US" dirty="0"/>
          </a:p>
          <a:p>
            <a:endParaRPr lang="en-US" dirty="0"/>
          </a:p>
          <a:p>
            <a:pPr lvl="1"/>
            <a:r>
              <a:rPr lang="en-US" dirty="0"/>
              <a:t>Calls to </a:t>
            </a:r>
            <a:r>
              <a:rPr lang="en-US" sz="1800" b="1" dirty="0">
                <a:solidFill>
                  <a:srgbClr val="6C0000"/>
                </a:solidFill>
              </a:rPr>
              <a:t>ExecuteGetRequest</a:t>
            </a:r>
            <a:r>
              <a:rPr lang="en-US" dirty="0"/>
              <a:t> will automatically transmit access token in </a:t>
            </a:r>
            <a:r>
              <a:rPr lang="en-US" sz="1800" b="1" dirty="0">
                <a:solidFill>
                  <a:srgbClr val="6C0000"/>
                </a:solidFill>
              </a:rPr>
              <a:t>Authorization</a:t>
            </a:r>
            <a:r>
              <a:rPr lang="en-US" dirty="0"/>
              <a:t> header</a:t>
            </a:r>
          </a:p>
          <a:p>
            <a:pPr lvl="1"/>
            <a:r>
              <a:rPr lang="en-US" dirty="0"/>
              <a:t>Fabric API returns response to GET request with JSON in response body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058DB56-337D-E756-9E20-25BCB50DFFD7}"/>
              </a:ext>
            </a:extLst>
          </p:cNvPr>
          <p:cNvSpPr/>
          <p:nvPr/>
        </p:nvSpPr>
        <p:spPr bwMode="auto">
          <a:xfrm>
            <a:off x="1366897" y="3813192"/>
            <a:ext cx="2102069" cy="291108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Your Application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79228BB-10EB-6C56-CAEB-8CB056E56C86}"/>
              </a:ext>
            </a:extLst>
          </p:cNvPr>
          <p:cNvSpPr/>
          <p:nvPr/>
        </p:nvSpPr>
        <p:spPr bwMode="auto">
          <a:xfrm>
            <a:off x="8653767" y="3850559"/>
            <a:ext cx="2263383" cy="2911087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Fabric User APIs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880FBEE-CC14-B69C-4922-518E033B1D5D}"/>
              </a:ext>
            </a:extLst>
          </p:cNvPr>
          <p:cNvGrpSpPr/>
          <p:nvPr/>
        </p:nvGrpSpPr>
        <p:grpSpPr>
          <a:xfrm>
            <a:off x="3652628" y="4015910"/>
            <a:ext cx="4803328" cy="937966"/>
            <a:chOff x="3205556" y="4279359"/>
            <a:chExt cx="4803328" cy="937966"/>
          </a:xfrm>
        </p:grpSpPr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2F097174-28E3-D636-E2B6-16024FB2301E}"/>
                </a:ext>
              </a:extLst>
            </p:cNvPr>
            <p:cNvSpPr/>
            <p:nvPr/>
          </p:nvSpPr>
          <p:spPr bwMode="auto">
            <a:xfrm>
              <a:off x="3205556" y="4279359"/>
              <a:ext cx="4803328" cy="937966"/>
            </a:xfrm>
            <a:prstGeom prst="rightArrow">
              <a:avLst>
                <a:gd name="adj1" fmla="val 66153"/>
                <a:gd name="adj2" fmla="val 93548"/>
              </a:avLst>
            </a:prstGeom>
            <a:solidFill>
              <a:srgbClr val="F0F8FF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100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18B4BCB-1ED4-AAAD-3270-757BE623D2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99442" y="4504567"/>
              <a:ext cx="3398815" cy="449619"/>
            </a:xfrm>
            <a:prstGeom prst="rect">
              <a:avLst/>
            </a:prstGeom>
          </p:spPr>
        </p:pic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9972D335-303A-E969-9D54-7328EFDEF4CB}"/>
                </a:ext>
              </a:extLst>
            </p:cNvPr>
            <p:cNvSpPr/>
            <p:nvPr/>
          </p:nvSpPr>
          <p:spPr bwMode="auto">
            <a:xfrm>
              <a:off x="4763371" y="4729376"/>
              <a:ext cx="1934886" cy="118927"/>
            </a:xfrm>
            <a:prstGeom prst="roundRect">
              <a:avLst/>
            </a:prstGeom>
            <a:solidFill>
              <a:schemeClr val="bg1">
                <a:lumMod val="85000"/>
                <a:alpha val="78000"/>
              </a:schemeClr>
            </a:solidFill>
            <a:ln w="12700">
              <a:solidFill>
                <a:schemeClr val="bg2">
                  <a:lumMod val="8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 dirty="0">
                  <a:solidFill>
                    <a:srgbClr val="8A0000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access token</a:t>
              </a: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CB440267-9BD7-2A25-211F-31825CECC2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43" t="13907" r="30929" b="67173"/>
          <a:stretch/>
        </p:blipFill>
        <p:spPr>
          <a:xfrm>
            <a:off x="1366897" y="2107095"/>
            <a:ext cx="7090039" cy="57647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773A7A3D-B4AE-1B46-6BD8-27CE989B6F06}"/>
              </a:ext>
            </a:extLst>
          </p:cNvPr>
          <p:cNvGrpSpPr/>
          <p:nvPr/>
        </p:nvGrpSpPr>
        <p:grpSpPr>
          <a:xfrm>
            <a:off x="3651722" y="4915546"/>
            <a:ext cx="4614142" cy="1596637"/>
            <a:chOff x="3651722" y="4915546"/>
            <a:chExt cx="4614142" cy="1596637"/>
          </a:xfrm>
        </p:grpSpPr>
        <p:sp>
          <p:nvSpPr>
            <p:cNvPr id="15" name="Arrow: Right 14">
              <a:extLst>
                <a:ext uri="{FF2B5EF4-FFF2-40B4-BE49-F238E27FC236}">
                  <a16:creationId xmlns:a16="http://schemas.microsoft.com/office/drawing/2014/main" id="{14B8E81C-4F4E-4D31-7843-23C518DAB50C}"/>
                </a:ext>
              </a:extLst>
            </p:cNvPr>
            <p:cNvSpPr/>
            <p:nvPr/>
          </p:nvSpPr>
          <p:spPr bwMode="auto">
            <a:xfrm flipH="1">
              <a:off x="3651722" y="5530546"/>
              <a:ext cx="4614142" cy="473079"/>
            </a:xfrm>
            <a:prstGeom prst="rightArrow">
              <a:avLst>
                <a:gd name="adj1" fmla="val 66153"/>
                <a:gd name="adj2" fmla="val 93548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01168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Arial" panose="020B0604020202020204" pitchFamily="34" charset="0"/>
                </a:rPr>
                <a:t>200 OK</a:t>
              </a:r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28860B0A-5997-6301-B6A1-FB999E164ABB}"/>
                </a:ext>
              </a:extLst>
            </p:cNvPr>
            <p:cNvGrpSpPr/>
            <p:nvPr/>
          </p:nvGrpSpPr>
          <p:grpSpPr>
            <a:xfrm>
              <a:off x="4736451" y="4915546"/>
              <a:ext cx="2633869" cy="1596637"/>
              <a:chOff x="4432853" y="4409806"/>
              <a:chExt cx="3026474" cy="1834632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3A3F5833-A143-59B0-7C26-730CEAD9E4CB}"/>
                  </a:ext>
                </a:extLst>
              </p:cNvPr>
              <p:cNvSpPr/>
              <p:nvPr/>
            </p:nvSpPr>
            <p:spPr bwMode="auto">
              <a:xfrm>
                <a:off x="4432853" y="4409806"/>
                <a:ext cx="3010215" cy="232179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900" b="1" dirty="0">
                    <a:solidFill>
                      <a:schemeClr val="bg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JSON in Response Body</a:t>
                </a:r>
              </a:p>
            </p:txBody>
          </p:sp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AA15FE5A-E155-2A12-E206-B15DE0C1F9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449112" y="4641985"/>
                <a:ext cx="3010215" cy="1602453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</p:grpSp>
      </p:grpSp>
    </p:spTree>
    <p:extLst>
      <p:ext uri="{BB962C8B-B14F-4D97-AF65-F5344CB8AC3E}">
        <p14:creationId xmlns:p14="http://schemas.microsoft.com/office/powerpoint/2010/main" val="356843678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B2FB5-DCFD-165C-9FCE-9A48BEC294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Deserializing JSON from the HTTP Response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2B2ABA-D010-A498-D0E5-BE033466642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854901"/>
          </a:xfrm>
        </p:spPr>
        <p:txBody>
          <a:bodyPr/>
          <a:lstStyle/>
          <a:p>
            <a:r>
              <a:rPr lang="en-US" dirty="0"/>
              <a:t>C# serialization classes are used to convert between JSON and .NET object</a:t>
            </a:r>
          </a:p>
          <a:p>
            <a:pPr lvl="1"/>
            <a:r>
              <a:rPr lang="en-US" dirty="0"/>
              <a:t>Example serialization classes used to deserialize response from </a:t>
            </a:r>
            <a:r>
              <a:rPr lang="en-US" sz="1600" b="1" dirty="0">
                <a:solidFill>
                  <a:schemeClr val="accent3">
                    <a:lumMod val="50000"/>
                  </a:schemeClr>
                </a:solidFill>
              </a:rPr>
              <a:t>List Workspaces</a:t>
            </a:r>
            <a:r>
              <a:rPr lang="en-US" dirty="0"/>
              <a:t> API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r>
              <a:rPr lang="en-US" dirty="0"/>
              <a:t>Use </a:t>
            </a:r>
            <a:r>
              <a:rPr lang="en-US" sz="1600" b="1" dirty="0">
                <a:solidFill>
                  <a:srgbClr val="6C0000"/>
                </a:solidFill>
              </a:rPr>
              <a:t>JsonSerializer</a:t>
            </a:r>
            <a:r>
              <a:rPr lang="en-US" dirty="0"/>
              <a:t> and Fabric serialization classes to deserialize JSON from response body</a:t>
            </a:r>
          </a:p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CAF17D5-DEB3-9374-4203-AECEF5B03A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2705" y="2137350"/>
            <a:ext cx="3319669" cy="176718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B1D5C9E-F185-71C0-E29A-95892EDF28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8499" y="4650223"/>
            <a:ext cx="7400077" cy="215380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785F685-E0F5-301E-14BC-0A7684B8CF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8499" y="2137350"/>
            <a:ext cx="4545892" cy="176417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0" name="Arrow: Right 19">
            <a:extLst>
              <a:ext uri="{FF2B5EF4-FFF2-40B4-BE49-F238E27FC236}">
                <a16:creationId xmlns:a16="http://schemas.microsoft.com/office/drawing/2014/main" id="{434AF55D-6CA7-239F-60BC-C6826AEB07D8}"/>
              </a:ext>
            </a:extLst>
          </p:cNvPr>
          <p:cNvSpPr/>
          <p:nvPr/>
        </p:nvSpPr>
        <p:spPr bwMode="auto">
          <a:xfrm>
            <a:off x="5198166" y="2676756"/>
            <a:ext cx="2385392" cy="685363"/>
          </a:xfrm>
          <a:prstGeom prst="rightArrow">
            <a:avLst>
              <a:gd name="adj1" fmla="val 65044"/>
              <a:gd name="adj2" fmla="val 56994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Creating C# classes that map to structured JSON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57A7A2DC-946D-B509-6AC3-757A7FE9EDDC}"/>
              </a:ext>
            </a:extLst>
          </p:cNvPr>
          <p:cNvSpPr/>
          <p:nvPr/>
        </p:nvSpPr>
        <p:spPr bwMode="auto">
          <a:xfrm>
            <a:off x="627866" y="5492148"/>
            <a:ext cx="744280" cy="259051"/>
          </a:xfrm>
          <a:prstGeom prst="rightArrow">
            <a:avLst>
              <a:gd name="adj1" fmla="val 60941"/>
              <a:gd name="adj2" fmla="val 65269"/>
            </a:avLst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rgbClr val="6C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451744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A8924D-950A-FC82-9049-900312CE9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 Need a Premium Capacity Id for Testing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5A67C-4382-2BC5-9F6B-42D758CCF5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247317"/>
          </a:xfrm>
        </p:spPr>
        <p:txBody>
          <a:bodyPr/>
          <a:lstStyle/>
          <a:p>
            <a:r>
              <a:rPr lang="en-US" dirty="0"/>
              <a:t>Run </a:t>
            </a: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Test 2</a:t>
            </a:r>
            <a:r>
              <a:rPr lang="en-US" dirty="0"/>
              <a:t> to call </a:t>
            </a:r>
            <a:r>
              <a:rPr lang="en-US" sz="2000" b="1" dirty="0" err="1">
                <a:solidFill>
                  <a:schemeClr val="accent3">
                    <a:lumMod val="75000"/>
                  </a:schemeClr>
                </a:solidFill>
              </a:rPr>
              <a:t>CustomerTenantBuilder.ViewCapacities</a:t>
            </a:r>
            <a:endParaRPr lang="en-US" b="1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View list of Premium capacities and copy the Id of one of them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Copy the Id of Premium capacity into </a:t>
            </a: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PremiumCapacityId</a:t>
            </a:r>
            <a:r>
              <a:rPr lang="en-US" dirty="0"/>
              <a:t> constant in </a:t>
            </a: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AppSettings.cs</a:t>
            </a:r>
            <a:endParaRPr lang="en-US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BCD9ECA-44F5-FC6D-735C-0555DE8B64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140" y="5509755"/>
            <a:ext cx="6237078" cy="132911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0F41EB9-F902-39F8-1400-7B5429F020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499" y="1704659"/>
            <a:ext cx="4378741" cy="131012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4BAB6F9-99D9-C818-5239-A0220A53B6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3979" y="3578163"/>
            <a:ext cx="6126261" cy="1333209"/>
          </a:xfrm>
          <a:prstGeom prst="rect">
            <a:avLst/>
          </a:prstGeom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D10582FA-DDC4-A47B-B344-C5B5DFADE148}"/>
              </a:ext>
            </a:extLst>
          </p:cNvPr>
          <p:cNvSpPr/>
          <p:nvPr/>
        </p:nvSpPr>
        <p:spPr bwMode="auto">
          <a:xfrm flipH="1">
            <a:off x="6319520" y="6593450"/>
            <a:ext cx="3140126" cy="292946"/>
          </a:xfrm>
          <a:prstGeom prst="rightArrow">
            <a:avLst>
              <a:gd name="adj1" fmla="val 70091"/>
              <a:gd name="adj2" fmla="val 60975"/>
            </a:avLst>
          </a:prstGeom>
          <a:solidFill>
            <a:schemeClr val="accent4"/>
          </a:solidFill>
          <a:ln w="12700">
            <a:solidFill>
              <a:schemeClr val="accent3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Copy and paste Premium capacity Id</a:t>
            </a:r>
          </a:p>
        </p:txBody>
      </p:sp>
    </p:spTree>
    <p:extLst>
      <p:ext uri="{BB962C8B-B14F-4D97-AF65-F5344CB8AC3E}">
        <p14:creationId xmlns:p14="http://schemas.microsoft.com/office/powerpoint/2010/main" val="399089054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D2B269-D529-E226-D896-C9C61085B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Workspace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37EA38-E8AB-AA18-7D87-86DE3B838AC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954655"/>
          </a:xfrm>
        </p:spPr>
        <p:txBody>
          <a:bodyPr/>
          <a:lstStyle/>
          <a:p>
            <a:r>
              <a:rPr lang="en-US" dirty="0"/>
              <a:t>Workspace created using POST operation with JSON body payload</a:t>
            </a:r>
          </a:p>
          <a:p>
            <a:pPr lvl="1"/>
            <a:r>
              <a:rPr lang="en-US" dirty="0"/>
              <a:t>Use </a:t>
            </a:r>
            <a:r>
              <a:rPr lang="en-US" sz="1800" b="1" dirty="0">
                <a:solidFill>
                  <a:srgbClr val="6C0000"/>
                </a:solidFill>
              </a:rPr>
              <a:t>JsonSerializer</a:t>
            </a:r>
            <a:r>
              <a:rPr lang="en-US" dirty="0"/>
              <a:t> and Fabric serialization class to prepare JSON for request body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pPr marL="344488" lvl="1" indent="0">
              <a:buNone/>
            </a:pPr>
            <a:endParaRPr lang="en-US" dirty="0"/>
          </a:p>
          <a:p>
            <a:pPr lvl="1"/>
            <a:r>
              <a:rPr lang="en-US" dirty="0"/>
              <a:t>Successful call returns </a:t>
            </a:r>
            <a:r>
              <a:rPr lang="en-US" sz="1600" b="1" dirty="0">
                <a:solidFill>
                  <a:srgbClr val="6C0000"/>
                </a:solidFill>
              </a:rPr>
              <a:t>201 CREATED</a:t>
            </a:r>
            <a:r>
              <a:rPr lang="en-US" dirty="0"/>
              <a:t> and JSON response body contains </a:t>
            </a:r>
            <a:r>
              <a:rPr lang="en-US" b="1" dirty="0">
                <a:solidFill>
                  <a:srgbClr val="6C0000"/>
                </a:solidFill>
              </a:rPr>
              <a:t>Id</a:t>
            </a:r>
            <a:r>
              <a:rPr lang="en-US" dirty="0"/>
              <a:t> of new workspace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4195FF-D011-BDCF-46B0-0DDF85C5BC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0412" y="2162736"/>
            <a:ext cx="3124471" cy="72396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33AC38E-8726-B790-EAC3-ABF43B9235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9022" y="2123618"/>
            <a:ext cx="6111770" cy="143268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EA1E46C-159D-012F-6EE9-ACF3571E000E}"/>
              </a:ext>
            </a:extLst>
          </p:cNvPr>
          <p:cNvSpPr/>
          <p:nvPr/>
        </p:nvSpPr>
        <p:spPr bwMode="auto">
          <a:xfrm>
            <a:off x="1318421" y="4095129"/>
            <a:ext cx="1637212" cy="274169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Your Application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5FFB8A1-076C-CF42-C959-8363278B3E5C}"/>
              </a:ext>
            </a:extLst>
          </p:cNvPr>
          <p:cNvSpPr/>
          <p:nvPr/>
        </p:nvSpPr>
        <p:spPr bwMode="auto">
          <a:xfrm>
            <a:off x="7690412" y="4095129"/>
            <a:ext cx="1762853" cy="2741696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b="1" dirty="0">
                <a:solidFill>
                  <a:schemeClr val="bg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Fabric User APIs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E071FA3-1BCF-5F8D-B113-A61AD057D14E}"/>
              </a:ext>
            </a:extLst>
          </p:cNvPr>
          <p:cNvGrpSpPr/>
          <p:nvPr/>
        </p:nvGrpSpPr>
        <p:grpSpPr>
          <a:xfrm>
            <a:off x="3228087" y="5437263"/>
            <a:ext cx="4132705" cy="1312784"/>
            <a:chOff x="3312174" y="4900343"/>
            <a:chExt cx="5306113" cy="1685526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6F21BB4A-BE4D-D828-9E62-9995B9A36FEC}"/>
                </a:ext>
              </a:extLst>
            </p:cNvPr>
            <p:cNvGrpSpPr/>
            <p:nvPr/>
          </p:nvGrpSpPr>
          <p:grpSpPr>
            <a:xfrm>
              <a:off x="3312174" y="4900343"/>
              <a:ext cx="5306113" cy="1685526"/>
              <a:chOff x="3132034" y="4979969"/>
              <a:chExt cx="5306113" cy="1685526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FD5EBC65-CA92-0D05-11FA-899886FF8B87}"/>
                  </a:ext>
                </a:extLst>
              </p:cNvPr>
              <p:cNvSpPr/>
              <p:nvPr/>
            </p:nvSpPr>
            <p:spPr bwMode="auto">
              <a:xfrm>
                <a:off x="3132034" y="5237265"/>
                <a:ext cx="5306113" cy="1428230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4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2956E3CD-C920-C9E6-8A3E-E7B8CE582E65}"/>
                  </a:ext>
                </a:extLst>
              </p:cNvPr>
              <p:cNvSpPr/>
              <p:nvPr/>
            </p:nvSpPr>
            <p:spPr bwMode="auto">
              <a:xfrm>
                <a:off x="3132034" y="4979969"/>
                <a:ext cx="5306113" cy="26524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3175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9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HTTP Response</a:t>
                </a:r>
              </a:p>
            </p:txBody>
          </p:sp>
        </p:grpSp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475C707A-5112-1BA0-6A4A-DAA1E131F0BE}"/>
                </a:ext>
              </a:extLst>
            </p:cNvPr>
            <p:cNvSpPr/>
            <p:nvPr/>
          </p:nvSpPr>
          <p:spPr bwMode="auto">
            <a:xfrm flipH="1">
              <a:off x="3407566" y="5240308"/>
              <a:ext cx="5039993" cy="439985"/>
            </a:xfrm>
            <a:prstGeom prst="rightArrow">
              <a:avLst>
                <a:gd name="adj1" fmla="val 66153"/>
                <a:gd name="adj2" fmla="val 93548"/>
              </a:avLst>
            </a:prstGeom>
            <a:solidFill>
              <a:srgbClr val="F0F8FF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7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Arial" panose="020B0604020202020204" pitchFamily="34" charset="0"/>
                </a:rPr>
                <a:t>201 CREATED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E491AF43-862C-DC9B-3493-BD2BB0E59C8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983" t="17182" b="2625"/>
            <a:stretch/>
          </p:blipFill>
          <p:spPr>
            <a:xfrm>
              <a:off x="4577127" y="5728419"/>
              <a:ext cx="2700870" cy="77002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03CC72E-EB81-424F-442E-38A17C0C98AF}"/>
              </a:ext>
            </a:extLst>
          </p:cNvPr>
          <p:cNvGrpSpPr/>
          <p:nvPr/>
        </p:nvGrpSpPr>
        <p:grpSpPr>
          <a:xfrm>
            <a:off x="3228087" y="4204825"/>
            <a:ext cx="4132705" cy="1025707"/>
            <a:chOff x="3312174" y="3317976"/>
            <a:chExt cx="5306113" cy="1316938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716A302-82D9-DEEA-6D98-F0C33A015E86}"/>
                </a:ext>
              </a:extLst>
            </p:cNvPr>
            <p:cNvSpPr/>
            <p:nvPr/>
          </p:nvSpPr>
          <p:spPr bwMode="auto">
            <a:xfrm>
              <a:off x="3312174" y="3575272"/>
              <a:ext cx="5306113" cy="1059642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" name="Arrow: Right 11">
              <a:extLst>
                <a:ext uri="{FF2B5EF4-FFF2-40B4-BE49-F238E27FC236}">
                  <a16:creationId xmlns:a16="http://schemas.microsoft.com/office/drawing/2014/main" id="{DB946550-927E-F3DF-BDB9-D818BB3B604F}"/>
                </a:ext>
              </a:extLst>
            </p:cNvPr>
            <p:cNvSpPr/>
            <p:nvPr/>
          </p:nvSpPr>
          <p:spPr bwMode="auto">
            <a:xfrm>
              <a:off x="3407566" y="3614256"/>
              <a:ext cx="5039993" cy="439985"/>
            </a:xfrm>
            <a:prstGeom prst="rightArrow">
              <a:avLst>
                <a:gd name="adj1" fmla="val 66153"/>
                <a:gd name="adj2" fmla="val 93548"/>
              </a:avLst>
            </a:prstGeom>
            <a:solidFill>
              <a:srgbClr val="F0F8FF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nn-NO" sz="8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POST https://api.fabric.microsoft.com/v1/workspaces</a:t>
              </a:r>
              <a:endParaRPr lang="en-US" sz="8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FB20B967-2CC9-7E17-9548-869C183351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4454" t="23352" b="6954"/>
            <a:stretch/>
          </p:blipFill>
          <p:spPr>
            <a:xfrm>
              <a:off x="4472432" y="4061916"/>
              <a:ext cx="2745008" cy="49924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8ADE9638-445E-7DDD-F00E-3E026CBCE454}"/>
                </a:ext>
              </a:extLst>
            </p:cNvPr>
            <p:cNvSpPr/>
            <p:nvPr/>
          </p:nvSpPr>
          <p:spPr bwMode="auto">
            <a:xfrm>
              <a:off x="3312174" y="3317976"/>
              <a:ext cx="5306113" cy="2652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HTTP Request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5648132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D2B269-D529-E226-D896-C9C61085B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Workspace Role Assignment for User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37EA38-E8AB-AA18-7D87-86DE3B838AC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108543"/>
          </a:xfrm>
        </p:spPr>
        <p:txBody>
          <a:bodyPr/>
          <a:lstStyle/>
          <a:p>
            <a:r>
              <a:rPr lang="en-US" dirty="0"/>
              <a:t>Workspace role assignment added using POST operation with JSON body payload</a:t>
            </a:r>
          </a:p>
          <a:p>
            <a:pPr lvl="1"/>
            <a:r>
              <a:rPr lang="en-US" dirty="0"/>
              <a:t>User must be added using object Id of Azure AD user account (adding user by email not allowed)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r>
              <a:rPr lang="en-US" dirty="0"/>
              <a:t>Successful assignment of workspace role returns </a:t>
            </a:r>
            <a:r>
              <a:rPr lang="en-US" sz="1800" b="1" dirty="0">
                <a:solidFill>
                  <a:srgbClr val="6C0000"/>
                </a:solidFill>
              </a:rPr>
              <a:t>200 OK</a:t>
            </a:r>
            <a:endParaRPr lang="en-US" b="1" dirty="0">
              <a:solidFill>
                <a:srgbClr val="6C0000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D8AC570-2808-EBA6-7497-0D13A66DF3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4881" y="2072892"/>
            <a:ext cx="5605300" cy="179969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4B9F187A-C135-255F-28E8-F307D947AF89}"/>
              </a:ext>
            </a:extLst>
          </p:cNvPr>
          <p:cNvSpPr/>
          <p:nvPr/>
        </p:nvSpPr>
        <p:spPr bwMode="auto">
          <a:xfrm>
            <a:off x="1304881" y="4415199"/>
            <a:ext cx="1637212" cy="246267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Your Application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63FC2AE-808C-9D25-B02F-9042171CD62E}"/>
              </a:ext>
            </a:extLst>
          </p:cNvPr>
          <p:cNvSpPr/>
          <p:nvPr/>
        </p:nvSpPr>
        <p:spPr bwMode="auto">
          <a:xfrm>
            <a:off x="9140495" y="4415199"/>
            <a:ext cx="1762853" cy="2462679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b="1" dirty="0">
                <a:solidFill>
                  <a:schemeClr val="bg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Fabric User APIs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362EFBB-4674-33E9-96E4-320B3AC16FB8}"/>
              </a:ext>
            </a:extLst>
          </p:cNvPr>
          <p:cNvGrpSpPr/>
          <p:nvPr/>
        </p:nvGrpSpPr>
        <p:grpSpPr>
          <a:xfrm>
            <a:off x="3132007" y="5982580"/>
            <a:ext cx="5902377" cy="777404"/>
            <a:chOff x="3312174" y="4900343"/>
            <a:chExt cx="5306113" cy="998134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5C2ADF46-4727-CCC1-5107-DA329282798F}"/>
                </a:ext>
              </a:extLst>
            </p:cNvPr>
            <p:cNvGrpSpPr/>
            <p:nvPr/>
          </p:nvGrpSpPr>
          <p:grpSpPr>
            <a:xfrm>
              <a:off x="3312174" y="4900343"/>
              <a:ext cx="5306113" cy="998134"/>
              <a:chOff x="3132034" y="4979969"/>
              <a:chExt cx="5306113" cy="998134"/>
            </a:xfrm>
          </p:grpSpPr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2EFF6682-D6BC-06B9-10F2-8B46DE408B28}"/>
                  </a:ext>
                </a:extLst>
              </p:cNvPr>
              <p:cNvSpPr/>
              <p:nvPr/>
            </p:nvSpPr>
            <p:spPr bwMode="auto">
              <a:xfrm>
                <a:off x="3132034" y="5237265"/>
                <a:ext cx="5306113" cy="740838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4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F5E5C03A-16F4-1127-4DD3-88F86D57919A}"/>
                  </a:ext>
                </a:extLst>
              </p:cNvPr>
              <p:cNvSpPr/>
              <p:nvPr/>
            </p:nvSpPr>
            <p:spPr bwMode="auto">
              <a:xfrm>
                <a:off x="3132034" y="4979969"/>
                <a:ext cx="5306113" cy="26524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3175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9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HTTP Response</a:t>
                </a:r>
              </a:p>
            </p:txBody>
          </p:sp>
        </p:grpSp>
        <p:sp>
          <p:nvSpPr>
            <p:cNvPr id="30" name="Arrow: Right 29">
              <a:extLst>
                <a:ext uri="{FF2B5EF4-FFF2-40B4-BE49-F238E27FC236}">
                  <a16:creationId xmlns:a16="http://schemas.microsoft.com/office/drawing/2014/main" id="{A1680502-57F8-4337-6718-89CE3CC81B2A}"/>
                </a:ext>
              </a:extLst>
            </p:cNvPr>
            <p:cNvSpPr/>
            <p:nvPr/>
          </p:nvSpPr>
          <p:spPr bwMode="auto">
            <a:xfrm flipH="1">
              <a:off x="3407566" y="5278591"/>
              <a:ext cx="5039993" cy="439986"/>
            </a:xfrm>
            <a:prstGeom prst="rightArrow">
              <a:avLst>
                <a:gd name="adj1" fmla="val 66153"/>
                <a:gd name="adj2" fmla="val 93548"/>
              </a:avLst>
            </a:prstGeom>
            <a:solidFill>
              <a:srgbClr val="F0F8FF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7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Arial" panose="020B0604020202020204" pitchFamily="34" charset="0"/>
                </a:rPr>
                <a:t>200 OK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1C8A828C-E5DD-C12E-662C-E8739D2AAAE9}"/>
              </a:ext>
            </a:extLst>
          </p:cNvPr>
          <p:cNvGrpSpPr/>
          <p:nvPr/>
        </p:nvGrpSpPr>
        <p:grpSpPr>
          <a:xfrm>
            <a:off x="3132007" y="4506124"/>
            <a:ext cx="5902377" cy="1346990"/>
            <a:chOff x="3132007" y="4506124"/>
            <a:chExt cx="5902377" cy="1346990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F3691853-DEBE-B642-537E-B679119044DE}"/>
                </a:ext>
              </a:extLst>
            </p:cNvPr>
            <p:cNvGrpSpPr/>
            <p:nvPr/>
          </p:nvGrpSpPr>
          <p:grpSpPr>
            <a:xfrm>
              <a:off x="3132007" y="4506124"/>
              <a:ext cx="5902377" cy="1346990"/>
              <a:chOff x="3312174" y="3317976"/>
              <a:chExt cx="5306113" cy="1316938"/>
            </a:xfrm>
          </p:grpSpPr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7CBE581E-165F-98D1-D71A-C969E0B1E5C9}"/>
                  </a:ext>
                </a:extLst>
              </p:cNvPr>
              <p:cNvSpPr/>
              <p:nvPr/>
            </p:nvSpPr>
            <p:spPr bwMode="auto">
              <a:xfrm>
                <a:off x="3312174" y="3575272"/>
                <a:ext cx="5306113" cy="1059642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4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2D691085-10F4-6DC4-3093-B222B52BF202}"/>
                  </a:ext>
                </a:extLst>
              </p:cNvPr>
              <p:cNvSpPr/>
              <p:nvPr/>
            </p:nvSpPr>
            <p:spPr bwMode="auto">
              <a:xfrm>
                <a:off x="3312174" y="3317976"/>
                <a:ext cx="5306113" cy="26524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3175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9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HTTP Request</a:t>
                </a:r>
              </a:p>
            </p:txBody>
          </p:sp>
        </p:grpSp>
        <p:sp>
          <p:nvSpPr>
            <p:cNvPr id="36" name="Arrow: Right 35">
              <a:extLst>
                <a:ext uri="{FF2B5EF4-FFF2-40B4-BE49-F238E27FC236}">
                  <a16:creationId xmlns:a16="http://schemas.microsoft.com/office/drawing/2014/main" id="{F363EE97-2CBB-6C73-4E5A-C52135FDD82A}"/>
                </a:ext>
              </a:extLst>
            </p:cNvPr>
            <p:cNvSpPr/>
            <p:nvPr/>
          </p:nvSpPr>
          <p:spPr bwMode="auto">
            <a:xfrm>
              <a:off x="3206304" y="4816440"/>
              <a:ext cx="5758173" cy="342686"/>
            </a:xfrm>
            <a:prstGeom prst="rightArrow">
              <a:avLst>
                <a:gd name="adj1" fmla="val 66153"/>
                <a:gd name="adj2" fmla="val 93548"/>
              </a:avLst>
            </a:prstGeom>
            <a:solidFill>
              <a:srgbClr val="F0F8FF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nn-NO" sz="8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POST https://api.fabric.microsoft.com/v1/workspaces/{WORKSPACE_ID}/roleAssignments</a:t>
              </a:r>
              <a:endParaRPr lang="en-US" sz="8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B6CD2ECD-EE1B-E74C-5F9E-B92232A3FC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59753" y="5198143"/>
              <a:ext cx="1963082" cy="54868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46437241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CD34EE-9A3B-CB94-6C5A-8F1CE3001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Assigning Roles to Azure AD Groups and Service Principals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5C3BF0-94E0-994D-FF6F-8B5BD23F78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147015"/>
          </a:xfrm>
        </p:spPr>
        <p:txBody>
          <a:bodyPr/>
          <a:lstStyle/>
          <a:p>
            <a:r>
              <a:rPr lang="en-US" dirty="0"/>
              <a:t>Assigning workspace role to Azure AD group using object Id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Assigning workspace role to service principal using object Id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7880D4-01A5-D099-4A4C-364FEFEE39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230" y="1668947"/>
            <a:ext cx="6642778" cy="21947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4DCFD72-7242-4E22-822C-12C0C5587D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230" y="4480590"/>
            <a:ext cx="8471736" cy="2209381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A94A964-04AF-A8A4-9DF0-DBC142147AF0}"/>
              </a:ext>
            </a:extLst>
          </p:cNvPr>
          <p:cNvGrpSpPr/>
          <p:nvPr/>
        </p:nvGrpSpPr>
        <p:grpSpPr>
          <a:xfrm>
            <a:off x="4044504" y="2270296"/>
            <a:ext cx="4907918" cy="670618"/>
            <a:chOff x="4044504" y="2270296"/>
            <a:chExt cx="4907918" cy="67061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94C8DDF-9095-ACC2-BDB9-9D76D4A2AAE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285"/>
            <a:stretch/>
          </p:blipFill>
          <p:spPr>
            <a:xfrm>
              <a:off x="6484948" y="2270296"/>
              <a:ext cx="2467474" cy="67061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95E611B8-8E5E-00CF-7C3E-FB4C939C5F3B}"/>
                </a:ext>
              </a:extLst>
            </p:cNvPr>
            <p:cNvSpPr/>
            <p:nvPr/>
          </p:nvSpPr>
          <p:spPr bwMode="auto">
            <a:xfrm>
              <a:off x="4044504" y="2434262"/>
              <a:ext cx="2173734" cy="342686"/>
            </a:xfrm>
            <a:prstGeom prst="rightArrow">
              <a:avLst>
                <a:gd name="adj1" fmla="val 66153"/>
                <a:gd name="adj2" fmla="val 93548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nn-NO" sz="8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JSON in request body</a:t>
              </a:r>
              <a:endParaRPr lang="en-US" sz="8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A5DD0C3-E723-A071-8033-F67687BA98F5}"/>
              </a:ext>
            </a:extLst>
          </p:cNvPr>
          <p:cNvGrpSpPr/>
          <p:nvPr/>
        </p:nvGrpSpPr>
        <p:grpSpPr>
          <a:xfrm>
            <a:off x="4608187" y="5030205"/>
            <a:ext cx="5026877" cy="656681"/>
            <a:chOff x="4608187" y="5030205"/>
            <a:chExt cx="5026877" cy="656681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59E2D92-86E5-4491-52BB-46221D33F0F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090" t="7462" b="-1608"/>
            <a:stretch/>
          </p:blipFill>
          <p:spPr>
            <a:xfrm>
              <a:off x="7057207" y="5030205"/>
              <a:ext cx="2577857" cy="65668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0FD9A051-C918-1E40-F2AA-EC41A5B2315F}"/>
                </a:ext>
              </a:extLst>
            </p:cNvPr>
            <p:cNvSpPr/>
            <p:nvPr/>
          </p:nvSpPr>
          <p:spPr bwMode="auto">
            <a:xfrm>
              <a:off x="4608187" y="5187203"/>
              <a:ext cx="2269691" cy="342686"/>
            </a:xfrm>
            <a:prstGeom prst="rightArrow">
              <a:avLst>
                <a:gd name="adj1" fmla="val 66153"/>
                <a:gd name="adj2" fmla="val 93548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nn-NO" sz="8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JSON in request body</a:t>
              </a:r>
              <a:endParaRPr lang="en-US" sz="8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0373250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2336CB-4F8E-4A0B-DFF5-8FCFB199B0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Demo1-GettingStarted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148389-72C0-7E72-FDD5-8CECB08C78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376" y="1120393"/>
            <a:ext cx="8095647" cy="36325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96920A0-986B-48CB-355E-2F00737938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7389" y="1120393"/>
            <a:ext cx="2498244" cy="363258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24262849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0DC62-C21A-AE5E-D083-260375977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33970C-4BD4-ACBE-A2F4-F42C9B3A18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255011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Getting Started with the Fabric User APIs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Programming CreateItem using Item Definitions</a:t>
            </a:r>
          </a:p>
          <a:p>
            <a:r>
              <a:rPr lang="en-US" dirty="0"/>
              <a:t>Automating ALM and CI/CD with GIT Integration</a:t>
            </a:r>
          </a:p>
          <a:p>
            <a:r>
              <a:rPr lang="en-US" dirty="0"/>
              <a:t>Programming with Lakehouses and Notebooks</a:t>
            </a:r>
          </a:p>
          <a:p>
            <a:r>
              <a:rPr lang="en-US" dirty="0"/>
              <a:t>Provisioning and Building Data Warehouses</a:t>
            </a:r>
          </a:p>
          <a:p>
            <a:r>
              <a:rPr lang="en-US" dirty="0"/>
              <a:t>Accessing OneLake using the ADLS Gen2 APIs</a:t>
            </a:r>
          </a:p>
          <a:p>
            <a:r>
              <a:rPr lang="en-US" dirty="0"/>
              <a:t>Creating OneLake Shortcuts and Data Pipelines</a:t>
            </a:r>
          </a:p>
          <a:p>
            <a:r>
              <a:rPr lang="en-US" dirty="0"/>
              <a:t>Developing with Power BI Embedding on Fabric</a:t>
            </a:r>
          </a:p>
        </p:txBody>
      </p:sp>
    </p:spTree>
    <p:extLst>
      <p:ext uri="{BB962C8B-B14F-4D97-AF65-F5344CB8AC3E}">
        <p14:creationId xmlns:p14="http://schemas.microsoft.com/office/powerpoint/2010/main" val="3797980084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2CFD38-72D8-5A7E-6C76-48E1081BBF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/>
          <a:p>
            <a:r>
              <a:rPr lang="en-US" dirty="0"/>
              <a:t>Downloads and Materials for This Workshop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939438-11E5-D9AD-52B3-32AA8C91C3A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175" y="1227138"/>
            <a:ext cx="11604625" cy="1915909"/>
          </a:xfrm>
        </p:spPr>
        <p:txBody>
          <a:bodyPr/>
          <a:lstStyle/>
          <a:p>
            <a:r>
              <a:rPr lang="en-US" dirty="0"/>
              <a:t>All workshop materials available online on a GitHub repository</a:t>
            </a:r>
          </a:p>
          <a:p>
            <a:pPr lvl="1"/>
            <a:r>
              <a:rPr lang="en-US" dirty="0"/>
              <a:t>Download from </a:t>
            </a:r>
            <a:r>
              <a:rPr lang="en-US" b="1" dirty="0">
                <a:solidFill>
                  <a:schemeClr val="accent3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https://github.com/PowerBiDevCamp/FabConWorkshop2024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Material contains eight developer sample projects created as C# console applications with .NET 8</a:t>
            </a:r>
          </a:p>
          <a:p>
            <a:pPr lvl="1"/>
            <a:r>
              <a:rPr lang="en-US" dirty="0"/>
              <a:t>Material contains workshop slides</a:t>
            </a:r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A00179B-01BF-4052-E898-DE9A1481B0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8122" y="2815842"/>
            <a:ext cx="6346043" cy="398818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7AD0E3B4-DB89-94FB-CD3C-E307676ADC3B}"/>
              </a:ext>
            </a:extLst>
          </p:cNvPr>
          <p:cNvSpPr/>
          <p:nvPr/>
        </p:nvSpPr>
        <p:spPr bwMode="auto">
          <a:xfrm>
            <a:off x="580749" y="6435440"/>
            <a:ext cx="701296" cy="368585"/>
          </a:xfrm>
          <a:prstGeom prst="rightArrow">
            <a:avLst>
              <a:gd name="adj1" fmla="val 70091"/>
              <a:gd name="adj2" fmla="val 60975"/>
            </a:avLst>
          </a:prstGeom>
          <a:solidFill>
            <a:schemeClr val="accent4"/>
          </a:solidFill>
          <a:ln w="12700">
            <a:solidFill>
              <a:schemeClr val="accent3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0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slides</a:t>
            </a:r>
          </a:p>
        </p:txBody>
      </p:sp>
    </p:spTree>
    <p:extLst>
      <p:ext uri="{BB962C8B-B14F-4D97-AF65-F5344CB8AC3E}">
        <p14:creationId xmlns:p14="http://schemas.microsoft.com/office/powerpoint/2010/main" val="48944174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A6EDD-5543-61E2-16FD-DBADAB448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Programming CreateItem using Item Definitions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CA9EE3-6964-8457-3F6A-9170E9B4FB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539704"/>
          </a:xfrm>
        </p:spPr>
        <p:txBody>
          <a:bodyPr/>
          <a:lstStyle/>
          <a:p>
            <a:r>
              <a:rPr lang="en-US" dirty="0"/>
              <a:t>Agenda for the </a:t>
            </a:r>
            <a:r>
              <a:rPr lang="en-US" sz="2400" b="1" dirty="0">
                <a:solidFill>
                  <a:schemeClr val="accent3">
                    <a:lumMod val="75000"/>
                  </a:schemeClr>
                </a:solidFill>
              </a:rPr>
              <a:t>Programming CreateItem using Item Definitions</a:t>
            </a:r>
            <a:r>
              <a:rPr lang="en-US" dirty="0"/>
              <a:t> session</a:t>
            </a:r>
          </a:p>
          <a:p>
            <a:pPr marL="852488" lvl="1" indent="-457200">
              <a:spcBef>
                <a:spcPts val="600"/>
              </a:spcBef>
              <a:buFont typeface="+mj-lt"/>
              <a:buAutoNum type="arabicPeriod"/>
            </a:pPr>
            <a:r>
              <a:rPr lang="en-US" dirty="0"/>
              <a:t>Getting Away from Deployment and ALM using PBIX Files</a:t>
            </a:r>
          </a:p>
          <a:p>
            <a:pPr marL="852488" lvl="1" indent="-457200">
              <a:spcBef>
                <a:spcPts val="600"/>
              </a:spcBef>
              <a:buFont typeface="+mj-lt"/>
              <a:buAutoNum type="arabicPeriod"/>
            </a:pPr>
            <a:r>
              <a:rPr lang="en-US" dirty="0"/>
              <a:t>Understanding Fabric Item Definitions</a:t>
            </a:r>
          </a:p>
          <a:p>
            <a:pPr marL="852488" lvl="1" indent="-457200">
              <a:spcBef>
                <a:spcPts val="600"/>
              </a:spcBef>
              <a:buFont typeface="+mj-lt"/>
              <a:buAutoNum type="arabicPeriod"/>
            </a:pPr>
            <a:r>
              <a:rPr lang="en-US" dirty="0"/>
              <a:t>Calling </a:t>
            </a: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CreateItem</a:t>
            </a:r>
            <a:r>
              <a:rPr lang="en-US" dirty="0"/>
              <a:t> to Create Semantic Models</a:t>
            </a:r>
          </a:p>
          <a:p>
            <a:pPr marL="852488" lvl="1" indent="-457200">
              <a:spcBef>
                <a:spcPts val="600"/>
              </a:spcBef>
              <a:buFont typeface="+mj-lt"/>
              <a:buAutoNum type="arabicPeriod"/>
            </a:pPr>
            <a:r>
              <a:rPr lang="en-US" dirty="0"/>
              <a:t>Understanding Long Running Operations and Throttling</a:t>
            </a:r>
          </a:p>
          <a:p>
            <a:pPr marL="852488" lvl="1" indent="-457200">
              <a:spcBef>
                <a:spcPts val="600"/>
              </a:spcBef>
              <a:buFont typeface="+mj-lt"/>
              <a:buAutoNum type="arabicPeriod"/>
            </a:pPr>
            <a:r>
              <a:rPr lang="en-US" dirty="0"/>
              <a:t>Calling </a:t>
            </a: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CreateItem</a:t>
            </a:r>
            <a:r>
              <a:rPr lang="en-US" dirty="0"/>
              <a:t> to Create Reports</a:t>
            </a:r>
          </a:p>
          <a:p>
            <a:pPr marL="852488" lvl="1" indent="-457200">
              <a:spcBef>
                <a:spcPts val="600"/>
              </a:spcBef>
              <a:buFont typeface="+mj-lt"/>
              <a:buAutoNum type="arabicPeriod"/>
            </a:pPr>
            <a:r>
              <a:rPr lang="en-US" dirty="0"/>
              <a:t>Reverse-engineering Item Definitions using </a:t>
            </a: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Get Item Definition</a:t>
            </a:r>
            <a:endParaRPr lang="en-US" b="1" dirty="0">
              <a:solidFill>
                <a:schemeClr val="accent3">
                  <a:lumMod val="75000"/>
                </a:schemeClr>
              </a:solidFill>
            </a:endParaRPr>
          </a:p>
          <a:p>
            <a:pPr marL="852488" lvl="1" indent="-457200">
              <a:spcBef>
                <a:spcPts val="600"/>
              </a:spcBef>
              <a:buFont typeface="+mj-lt"/>
              <a:buAutoNum type="arabicPeriod"/>
            </a:pPr>
            <a:r>
              <a:rPr lang="en-US" dirty="0"/>
              <a:t>Updating Items using </a:t>
            </a: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Update Item Definition</a:t>
            </a:r>
            <a:endParaRPr lang="en-US" b="1" dirty="0">
              <a:solidFill>
                <a:schemeClr val="accent3">
                  <a:lumMod val="75000"/>
                </a:schemeClr>
              </a:solidFill>
            </a:endParaRP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46753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5BE83-FA00-0F8E-7150-82C2CC5FFC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Away from Deployment and ALM using PBIX Files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E29F90-7E52-9FBE-F208-1A2C880C75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355038"/>
          </a:xfrm>
        </p:spPr>
        <p:txBody>
          <a:bodyPr/>
          <a:lstStyle/>
          <a:p>
            <a:r>
              <a:rPr lang="en-US" dirty="0"/>
              <a:t>Managing definitions for datasets and reports in Power BI has been difficult</a:t>
            </a:r>
          </a:p>
          <a:p>
            <a:pPr lvl="1"/>
            <a:r>
              <a:rPr lang="en-US" dirty="0"/>
              <a:t>Common to package dataset and report definitions in </a:t>
            </a:r>
            <a:r>
              <a:rPr lang="en-US" sz="1800" b="1" dirty="0">
                <a:solidFill>
                  <a:srgbClr val="6C0000"/>
                </a:solidFill>
              </a:rPr>
              <a:t>PBIX files</a:t>
            </a:r>
            <a:r>
              <a:rPr lang="en-US" dirty="0"/>
              <a:t> created with </a:t>
            </a:r>
            <a:r>
              <a:rPr lang="en-US" sz="1800" b="1" dirty="0">
                <a:solidFill>
                  <a:srgbClr val="6C0000"/>
                </a:solidFill>
              </a:rPr>
              <a:t>Power BI Desktop</a:t>
            </a:r>
            <a:endParaRPr lang="en-US" b="1" dirty="0">
              <a:solidFill>
                <a:srgbClr val="6C0000"/>
              </a:solidFill>
            </a:endParaRPr>
          </a:p>
          <a:p>
            <a:pPr lvl="1"/>
            <a:r>
              <a:rPr lang="en-US" dirty="0"/>
              <a:t>To developers, PBIX file is a </a:t>
            </a:r>
            <a:r>
              <a:rPr lang="en-US" sz="1800" b="1" dirty="0">
                <a:solidFill>
                  <a:srgbClr val="6C0000"/>
                </a:solidFill>
              </a:rPr>
              <a:t>black box</a:t>
            </a:r>
            <a:r>
              <a:rPr lang="en-US" dirty="0"/>
              <a:t> that provides no ability to read or write what's inside</a:t>
            </a:r>
          </a:p>
          <a:p>
            <a:pPr lvl="1"/>
            <a:r>
              <a:rPr lang="en-US" dirty="0"/>
              <a:t>Developer uses </a:t>
            </a:r>
            <a:r>
              <a:rPr lang="en-US" sz="1800" b="1" dirty="0">
                <a:solidFill>
                  <a:srgbClr val="6C0000"/>
                </a:solidFill>
              </a:rPr>
              <a:t>Imports API</a:t>
            </a:r>
            <a:r>
              <a:rPr lang="en-US" dirty="0"/>
              <a:t> to publish PBIX files which creates datasets and reports</a:t>
            </a:r>
          </a:p>
          <a:p>
            <a:pPr lvl="1"/>
            <a:r>
              <a:rPr lang="en-US" sz="1800" b="1" dirty="0">
                <a:solidFill>
                  <a:srgbClr val="6C0000"/>
                </a:solidFill>
              </a:rPr>
              <a:t>ALM and CI/CD become problematic</a:t>
            </a:r>
            <a:r>
              <a:rPr lang="en-US" dirty="0"/>
              <a:t> when managing datasets and reports using PBIX files</a:t>
            </a:r>
          </a:p>
          <a:p>
            <a:pPr marL="344488" lvl="1" indent="0">
              <a:buNone/>
            </a:pPr>
            <a:endParaRPr lang="en-US" dirty="0"/>
          </a:p>
          <a:p>
            <a:r>
              <a:rPr lang="en-US" dirty="0"/>
              <a:t>Fabric User API introduces much better way to create items and to manage ALM</a:t>
            </a:r>
          </a:p>
          <a:p>
            <a:pPr lvl="1"/>
            <a:r>
              <a:rPr lang="en-US" dirty="0"/>
              <a:t>Provides developer with full control when creating, reading or updating item definitions</a:t>
            </a:r>
          </a:p>
          <a:p>
            <a:pPr lvl="1"/>
            <a:r>
              <a:rPr lang="en-US" dirty="0"/>
              <a:t>Fabric User API allows developers to move past limitations of working with PBIX files</a:t>
            </a:r>
          </a:p>
          <a:p>
            <a:pPr lvl="1"/>
            <a:r>
              <a:rPr lang="en-US" dirty="0"/>
              <a:t>New APIs include </a:t>
            </a:r>
            <a:r>
              <a:rPr lang="en-US" sz="1800" b="1" dirty="0">
                <a:solidFill>
                  <a:srgbClr val="6C0000"/>
                </a:solidFill>
              </a:rPr>
              <a:t>Create Item</a:t>
            </a:r>
            <a:r>
              <a:rPr lang="en-US" dirty="0"/>
              <a:t>, </a:t>
            </a:r>
            <a:r>
              <a:rPr lang="en-US" sz="1800" b="1" dirty="0">
                <a:solidFill>
                  <a:srgbClr val="6C0000"/>
                </a:solidFill>
              </a:rPr>
              <a:t>Get Item Definition</a:t>
            </a:r>
            <a:r>
              <a:rPr lang="en-US" dirty="0"/>
              <a:t> and </a:t>
            </a:r>
            <a:r>
              <a:rPr lang="en-US" sz="1800" b="1" dirty="0">
                <a:solidFill>
                  <a:srgbClr val="6C0000"/>
                </a:solidFill>
              </a:rPr>
              <a:t>Update Item Definition</a:t>
            </a:r>
            <a:endParaRPr lang="en-US" b="1" dirty="0">
              <a:solidFill>
                <a:srgbClr val="6C0000"/>
              </a:solidFill>
            </a:endParaRP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051704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ABFF7-17A2-B867-3333-4C2674068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the Abstraction of a Workspace Item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A1BB5F-FB22-7B15-EABA-C6E1661AB74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431161"/>
          </a:xfrm>
        </p:spPr>
        <p:txBody>
          <a:bodyPr/>
          <a:lstStyle/>
          <a:p>
            <a:r>
              <a:rPr lang="en-US" dirty="0"/>
              <a:t>Fabric platform introduces unified </a:t>
            </a:r>
            <a:r>
              <a:rPr lang="en-US" sz="2000" b="1" dirty="0">
                <a:solidFill>
                  <a:srgbClr val="6C0000"/>
                </a:solidFill>
              </a:rPr>
              <a:t>Item</a:t>
            </a:r>
            <a:r>
              <a:rPr lang="en-US" dirty="0"/>
              <a:t> abstraction for workspace artifact types</a:t>
            </a:r>
          </a:p>
          <a:p>
            <a:pPr lvl="1"/>
            <a:r>
              <a:rPr lang="en-US" dirty="0"/>
              <a:t>Item types are categorized by Fabric Workload</a:t>
            </a:r>
          </a:p>
          <a:p>
            <a:pPr lvl="1"/>
            <a:r>
              <a:rPr lang="en-US" dirty="0"/>
              <a:t>Item type </a:t>
            </a:r>
            <a:r>
              <a:rPr lang="en-US" sz="1800" b="1" dirty="0">
                <a:solidFill>
                  <a:srgbClr val="6C0000"/>
                </a:solidFill>
              </a:rPr>
              <a:t>Dataset</a:t>
            </a:r>
            <a:r>
              <a:rPr lang="en-US" dirty="0"/>
              <a:t> has been renamed to </a:t>
            </a:r>
            <a:r>
              <a:rPr lang="en-US" sz="1800" b="1" dirty="0">
                <a:solidFill>
                  <a:srgbClr val="6C0000"/>
                </a:solidFill>
              </a:rPr>
              <a:t>SemanticModel</a:t>
            </a:r>
            <a:endParaRPr lang="en-US" b="1" dirty="0">
              <a:solidFill>
                <a:srgbClr val="6C0000"/>
              </a:solidFill>
            </a:endParaRPr>
          </a:p>
          <a:p>
            <a:pPr lvl="1"/>
            <a:r>
              <a:rPr lang="en-US" dirty="0"/>
              <a:t>Developers use unified </a:t>
            </a:r>
            <a:r>
              <a:rPr lang="en-US" sz="1800" b="1" dirty="0">
                <a:solidFill>
                  <a:srgbClr val="6C0000"/>
                </a:solidFill>
              </a:rPr>
              <a:t>Create Item</a:t>
            </a:r>
            <a:r>
              <a:rPr lang="en-US" dirty="0"/>
              <a:t> API together with </a:t>
            </a:r>
            <a:r>
              <a:rPr lang="en-US" sz="1800" b="1" dirty="0">
                <a:solidFill>
                  <a:srgbClr val="6C0000"/>
                </a:solidFill>
              </a:rPr>
              <a:t>item definition</a:t>
            </a:r>
            <a:r>
              <a:rPr lang="en-US" dirty="0"/>
              <a:t> to create Fabric item 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A563925D-1F9C-5488-B674-7AC293C1F6CB}"/>
              </a:ext>
            </a:extLst>
          </p:cNvPr>
          <p:cNvGrpSpPr/>
          <p:nvPr/>
        </p:nvGrpSpPr>
        <p:grpSpPr>
          <a:xfrm>
            <a:off x="10834110" y="2901045"/>
            <a:ext cx="1115028" cy="1322660"/>
            <a:chOff x="11042523" y="3188268"/>
            <a:chExt cx="1115028" cy="1322660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B5BEA15F-095C-5568-0CDD-DE39AC427404}"/>
                </a:ext>
              </a:extLst>
            </p:cNvPr>
            <p:cNvSpPr/>
            <p:nvPr/>
          </p:nvSpPr>
          <p:spPr bwMode="auto">
            <a:xfrm>
              <a:off x="11042523" y="3188268"/>
              <a:ext cx="1098978" cy="362616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Supported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16D761FF-CCC7-9518-CFE5-7FE21E57B318}"/>
                </a:ext>
              </a:extLst>
            </p:cNvPr>
            <p:cNvSpPr/>
            <p:nvPr/>
          </p:nvSpPr>
          <p:spPr bwMode="auto">
            <a:xfrm>
              <a:off x="11052305" y="4148312"/>
              <a:ext cx="1105246" cy="362616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Unsupported</a:t>
              </a: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4C0704F0-E700-AE93-DE6F-BF40628E2C32}"/>
                </a:ext>
              </a:extLst>
            </p:cNvPr>
            <p:cNvSpPr/>
            <p:nvPr/>
          </p:nvSpPr>
          <p:spPr bwMode="auto">
            <a:xfrm>
              <a:off x="11052305" y="3662119"/>
              <a:ext cx="1105246" cy="36261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Coming Soon</a:t>
              </a:r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DC3AE5C4-ED95-84D6-7BDC-8844A5891727}"/>
              </a:ext>
            </a:extLst>
          </p:cNvPr>
          <p:cNvSpPr/>
          <p:nvPr/>
        </p:nvSpPr>
        <p:spPr bwMode="auto">
          <a:xfrm>
            <a:off x="1021508" y="2901045"/>
            <a:ext cx="9587398" cy="263852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64008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b="1" dirty="0">
                <a:solidFill>
                  <a:schemeClr val="tx1">
                    <a:lumMod val="60000"/>
                    <a:lumOff val="40000"/>
                  </a:schemeClr>
                </a:solidFill>
                <a:ea typeface="Segoe UI" pitchFamily="34" charset="0"/>
                <a:cs typeface="Segoe UI" pitchFamily="34" charset="0"/>
              </a:rPr>
              <a:t>Workspace Item Types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92108BC-3A60-5EE0-23CC-50965202DEA2}"/>
              </a:ext>
            </a:extLst>
          </p:cNvPr>
          <p:cNvSpPr/>
          <p:nvPr/>
        </p:nvSpPr>
        <p:spPr bwMode="auto">
          <a:xfrm>
            <a:off x="1138557" y="3187287"/>
            <a:ext cx="1778387" cy="224296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91440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00" dirty="0">
                <a:solidFill>
                  <a:schemeClr val="tx1"/>
                </a:solidFill>
                <a:latin typeface="Arial Black" panose="020B0A04020102020204" pitchFamily="34" charset="0"/>
                <a:ea typeface="Segoe UI" pitchFamily="34" charset="0"/>
                <a:cs typeface="Segoe UI" pitchFamily="34" charset="0"/>
              </a:rPr>
              <a:t>Power BI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2343B29-C137-AFA1-A62B-0EF6B3070DFE}"/>
              </a:ext>
            </a:extLst>
          </p:cNvPr>
          <p:cNvSpPr/>
          <p:nvPr/>
        </p:nvSpPr>
        <p:spPr bwMode="auto">
          <a:xfrm>
            <a:off x="1261180" y="3436437"/>
            <a:ext cx="1524351" cy="27579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SemanticModel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498C287-44D6-6BF2-F836-12F0642C564B}"/>
              </a:ext>
            </a:extLst>
          </p:cNvPr>
          <p:cNvSpPr/>
          <p:nvPr/>
        </p:nvSpPr>
        <p:spPr bwMode="auto">
          <a:xfrm>
            <a:off x="1261180" y="3829856"/>
            <a:ext cx="1524351" cy="27579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Report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983812F-76E9-7EBE-319D-5DDF3C041068}"/>
              </a:ext>
            </a:extLst>
          </p:cNvPr>
          <p:cNvSpPr/>
          <p:nvPr/>
        </p:nvSpPr>
        <p:spPr bwMode="auto">
          <a:xfrm>
            <a:off x="1261180" y="4223273"/>
            <a:ext cx="1524351" cy="275791"/>
          </a:xfrm>
          <a:prstGeom prst="rect">
            <a:avLst/>
          </a:prstGeom>
          <a:solidFill>
            <a:srgbClr val="FFCCCC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PaginatedReport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39FAC26-57AA-9E25-E88D-C8BE3D5B2402}"/>
              </a:ext>
            </a:extLst>
          </p:cNvPr>
          <p:cNvSpPr/>
          <p:nvPr/>
        </p:nvSpPr>
        <p:spPr bwMode="auto">
          <a:xfrm>
            <a:off x="3039568" y="3187287"/>
            <a:ext cx="1778387" cy="224296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91440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00" dirty="0">
                <a:solidFill>
                  <a:schemeClr val="tx1"/>
                </a:solidFill>
                <a:latin typeface="Arial Black" panose="020B0A04020102020204" pitchFamily="34" charset="0"/>
                <a:ea typeface="Segoe UI" pitchFamily="34" charset="0"/>
                <a:cs typeface="Segoe UI" pitchFamily="34" charset="0"/>
              </a:rPr>
              <a:t>Data Engineering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649586F-1A5D-96A9-CA25-3E4C23B85655}"/>
              </a:ext>
            </a:extLst>
          </p:cNvPr>
          <p:cNvSpPr/>
          <p:nvPr/>
        </p:nvSpPr>
        <p:spPr bwMode="auto">
          <a:xfrm>
            <a:off x="3162191" y="3436437"/>
            <a:ext cx="1524351" cy="27579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Lakehouse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EB83A41-A15C-DF5F-CE7A-8360140B2099}"/>
              </a:ext>
            </a:extLst>
          </p:cNvPr>
          <p:cNvSpPr/>
          <p:nvPr/>
        </p:nvSpPr>
        <p:spPr bwMode="auto">
          <a:xfrm>
            <a:off x="3162191" y="3829856"/>
            <a:ext cx="1524351" cy="27579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Notebook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5402780-EC9D-8EF5-34EF-B02944C0DF60}"/>
              </a:ext>
            </a:extLst>
          </p:cNvPr>
          <p:cNvSpPr/>
          <p:nvPr/>
        </p:nvSpPr>
        <p:spPr bwMode="auto">
          <a:xfrm>
            <a:off x="3162191" y="4223273"/>
            <a:ext cx="1524351" cy="27579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SparkJobDefinition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1242B53-FBF4-258D-9BEB-92CA563260F3}"/>
              </a:ext>
            </a:extLst>
          </p:cNvPr>
          <p:cNvSpPr/>
          <p:nvPr/>
        </p:nvSpPr>
        <p:spPr bwMode="auto">
          <a:xfrm>
            <a:off x="3178834" y="5059773"/>
            <a:ext cx="1524351" cy="27579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Environment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31C6543-1C1D-21E2-7E8E-8AF404FE7CB5}"/>
              </a:ext>
            </a:extLst>
          </p:cNvPr>
          <p:cNvSpPr/>
          <p:nvPr/>
        </p:nvSpPr>
        <p:spPr bwMode="auto">
          <a:xfrm>
            <a:off x="8726938" y="3187286"/>
            <a:ext cx="1778387" cy="224296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91440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00" dirty="0">
                <a:solidFill>
                  <a:schemeClr val="tx1"/>
                </a:solidFill>
                <a:latin typeface="Arial Black" panose="020B0A04020102020204" pitchFamily="34" charset="0"/>
                <a:ea typeface="Segoe UI" pitchFamily="34" charset="0"/>
                <a:cs typeface="Segoe UI" pitchFamily="34" charset="0"/>
              </a:rPr>
              <a:t>Data Science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4687AA9-B2AA-D745-4B66-108BAEA70250}"/>
              </a:ext>
            </a:extLst>
          </p:cNvPr>
          <p:cNvSpPr/>
          <p:nvPr/>
        </p:nvSpPr>
        <p:spPr bwMode="auto">
          <a:xfrm>
            <a:off x="8849562" y="3436437"/>
            <a:ext cx="1524351" cy="27579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MLExperiment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E65B3A7-6C6C-BEA8-A3B5-BDDBB591AE3C}"/>
              </a:ext>
            </a:extLst>
          </p:cNvPr>
          <p:cNvSpPr/>
          <p:nvPr/>
        </p:nvSpPr>
        <p:spPr bwMode="auto">
          <a:xfrm>
            <a:off x="8849562" y="3829856"/>
            <a:ext cx="1524351" cy="27579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MLModel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0AD6E05-E200-5BB4-C1F6-304B4BF7C198}"/>
              </a:ext>
            </a:extLst>
          </p:cNvPr>
          <p:cNvSpPr/>
          <p:nvPr/>
        </p:nvSpPr>
        <p:spPr bwMode="auto">
          <a:xfrm>
            <a:off x="4947928" y="3193442"/>
            <a:ext cx="1778387" cy="224296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91440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00" dirty="0">
                <a:solidFill>
                  <a:schemeClr val="tx1"/>
                </a:solidFill>
                <a:latin typeface="Arial Black" panose="020B0A04020102020204" pitchFamily="34" charset="0"/>
                <a:ea typeface="Segoe UI" pitchFamily="34" charset="0"/>
                <a:cs typeface="Segoe UI" pitchFamily="34" charset="0"/>
              </a:rPr>
              <a:t>Data Warehouse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859B612-1731-DF16-8BBA-E70DCF02DD62}"/>
              </a:ext>
            </a:extLst>
          </p:cNvPr>
          <p:cNvSpPr/>
          <p:nvPr/>
        </p:nvSpPr>
        <p:spPr bwMode="auto">
          <a:xfrm>
            <a:off x="5070552" y="3442592"/>
            <a:ext cx="1524351" cy="27579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Warehouse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C93AA83-BE82-8887-19A6-FFF2C71DC050}"/>
              </a:ext>
            </a:extLst>
          </p:cNvPr>
          <p:cNvSpPr/>
          <p:nvPr/>
        </p:nvSpPr>
        <p:spPr bwMode="auto">
          <a:xfrm>
            <a:off x="5070552" y="4256489"/>
            <a:ext cx="1524351" cy="27579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MirroredWarehouse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D832100-D134-865E-2B64-0FD80D4260E0}"/>
              </a:ext>
            </a:extLst>
          </p:cNvPr>
          <p:cNvSpPr/>
          <p:nvPr/>
        </p:nvSpPr>
        <p:spPr bwMode="auto">
          <a:xfrm>
            <a:off x="6844971" y="3187286"/>
            <a:ext cx="1778387" cy="224912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91440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00" dirty="0">
                <a:solidFill>
                  <a:schemeClr val="tx1"/>
                </a:solidFill>
                <a:latin typeface="Arial Black" panose="020B0A04020102020204" pitchFamily="34" charset="0"/>
                <a:ea typeface="Segoe UI" pitchFamily="34" charset="0"/>
                <a:cs typeface="Segoe UI" pitchFamily="34" charset="0"/>
              </a:rPr>
              <a:t>Real-time Analytics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78DC94C-0F19-378C-5571-E1679C30107E}"/>
              </a:ext>
            </a:extLst>
          </p:cNvPr>
          <p:cNvSpPr/>
          <p:nvPr/>
        </p:nvSpPr>
        <p:spPr bwMode="auto">
          <a:xfrm>
            <a:off x="6967595" y="3436437"/>
            <a:ext cx="1524351" cy="27579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KQLDatabase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4155E2F-9D48-07EA-A3EB-44A33288B9E5}"/>
              </a:ext>
            </a:extLst>
          </p:cNvPr>
          <p:cNvSpPr/>
          <p:nvPr/>
        </p:nvSpPr>
        <p:spPr bwMode="auto">
          <a:xfrm>
            <a:off x="6967595" y="3829856"/>
            <a:ext cx="1524351" cy="27579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KQLDataConnection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7F78AAF-FFDA-0D02-353C-AFFC12E5623E}"/>
              </a:ext>
            </a:extLst>
          </p:cNvPr>
          <p:cNvSpPr/>
          <p:nvPr/>
        </p:nvSpPr>
        <p:spPr bwMode="auto">
          <a:xfrm>
            <a:off x="6967595" y="4223273"/>
            <a:ext cx="1524351" cy="27579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KQLQueryset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2D1B788-529D-5AD3-D786-E9DDBFA6611D}"/>
              </a:ext>
            </a:extLst>
          </p:cNvPr>
          <p:cNvSpPr/>
          <p:nvPr/>
        </p:nvSpPr>
        <p:spPr bwMode="auto">
          <a:xfrm>
            <a:off x="6967595" y="4616691"/>
            <a:ext cx="1524351" cy="27579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Eventstream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5E1E58B-485F-4BEC-698E-F4E77E7DC475}"/>
              </a:ext>
            </a:extLst>
          </p:cNvPr>
          <p:cNvSpPr/>
          <p:nvPr/>
        </p:nvSpPr>
        <p:spPr bwMode="auto">
          <a:xfrm>
            <a:off x="5070552" y="3842876"/>
            <a:ext cx="1524351" cy="27579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DataPipeline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954766D-2A3E-E397-61C2-527AB0D8E945}"/>
              </a:ext>
            </a:extLst>
          </p:cNvPr>
          <p:cNvSpPr/>
          <p:nvPr/>
        </p:nvSpPr>
        <p:spPr bwMode="auto">
          <a:xfrm>
            <a:off x="3174527" y="4632619"/>
            <a:ext cx="1524351" cy="27579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Shortcut</a:t>
            </a:r>
          </a:p>
        </p:txBody>
      </p:sp>
    </p:spTree>
    <p:extLst>
      <p:ext uri="{BB962C8B-B14F-4D97-AF65-F5344CB8AC3E}">
        <p14:creationId xmlns:p14="http://schemas.microsoft.com/office/powerpoint/2010/main" val="1338436270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149EB3-1E6C-90DF-D4A7-30143F1C36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732065"/>
          </a:xfrm>
        </p:spPr>
        <p:txBody>
          <a:bodyPr/>
          <a:lstStyle/>
          <a:p>
            <a:r>
              <a:rPr lang="en-US" sz="2000" b="1" dirty="0">
                <a:solidFill>
                  <a:schemeClr val="accent3">
                    <a:lumMod val="50000"/>
                  </a:schemeClr>
                </a:solidFill>
              </a:rPr>
              <a:t>List Items API</a:t>
            </a:r>
            <a:r>
              <a:rPr lang="en-US" dirty="0"/>
              <a:t> returns items for a specific workspace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Construct </a:t>
            </a: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List Items</a:t>
            </a:r>
            <a:r>
              <a:rPr lang="en-US" dirty="0"/>
              <a:t> API URL using target workspace Id and </a:t>
            </a: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/items</a:t>
            </a:r>
            <a:endParaRPr lang="en-US" b="1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List Workspace Items API supports </a:t>
            </a: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type</a:t>
            </a:r>
            <a:r>
              <a:rPr lang="en-US" dirty="0"/>
              <a:t> query string parameter to filer on item type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819936-D284-4F95-709A-D65A8B1EB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Discover Items in Workspace using List Items API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639F8B6-CEB7-8AFF-86CF-66BB227B3B04}"/>
              </a:ext>
            </a:extLst>
          </p:cNvPr>
          <p:cNvSpPr/>
          <p:nvPr/>
        </p:nvSpPr>
        <p:spPr bwMode="auto">
          <a:xfrm>
            <a:off x="890773" y="1694351"/>
            <a:ext cx="1637212" cy="170762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Your Application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7213E4A-7F31-3B7D-83F0-C70362C0CE13}"/>
              </a:ext>
            </a:extLst>
          </p:cNvPr>
          <p:cNvSpPr/>
          <p:nvPr/>
        </p:nvSpPr>
        <p:spPr bwMode="auto">
          <a:xfrm>
            <a:off x="7920021" y="1598888"/>
            <a:ext cx="1637212" cy="1803087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b="1" dirty="0">
                <a:solidFill>
                  <a:schemeClr val="bg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Fabric User APIs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BE31B3F-F962-41D6-D276-0154B9F11C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519" y="4119840"/>
            <a:ext cx="6712278" cy="121320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1491345-2053-11B0-C5AD-E60969B505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5718" y="4119840"/>
            <a:ext cx="2622505" cy="115339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7" name="Arrow: Right 26">
            <a:extLst>
              <a:ext uri="{FF2B5EF4-FFF2-40B4-BE49-F238E27FC236}">
                <a16:creationId xmlns:a16="http://schemas.microsoft.com/office/drawing/2014/main" id="{C097672A-4D24-FB87-7657-B46F13C1F075}"/>
              </a:ext>
            </a:extLst>
          </p:cNvPr>
          <p:cNvSpPr/>
          <p:nvPr/>
        </p:nvSpPr>
        <p:spPr bwMode="auto">
          <a:xfrm>
            <a:off x="2702338" y="1754668"/>
            <a:ext cx="5043330" cy="342686"/>
          </a:xfrm>
          <a:prstGeom prst="rightArrow">
            <a:avLst>
              <a:gd name="adj1" fmla="val 66153"/>
              <a:gd name="adj2" fmla="val 93548"/>
            </a:avLst>
          </a:prstGeom>
          <a:solidFill>
            <a:srgbClr val="F0F8FF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nn-NO" sz="8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GET https://api.fabric.microsoft.com/v1/workspaces/</a:t>
            </a:r>
            <a:r>
              <a:rPr lang="nn-NO" sz="8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{WORKSPACE_ID}</a:t>
            </a:r>
            <a:r>
              <a:rPr lang="nn-NO" sz="8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/items</a:t>
            </a:r>
            <a:endParaRPr lang="en-US" sz="800" b="1" dirty="0">
              <a:solidFill>
                <a:schemeClr val="tx1"/>
              </a:solidFill>
              <a:latin typeface="Lucida Console" panose="020B0609040504020204" pitchFamily="49" charset="0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C3079D5-3688-45C3-48BE-8964DE5A199A}"/>
              </a:ext>
            </a:extLst>
          </p:cNvPr>
          <p:cNvGrpSpPr/>
          <p:nvPr/>
        </p:nvGrpSpPr>
        <p:grpSpPr>
          <a:xfrm>
            <a:off x="2687149" y="2188765"/>
            <a:ext cx="5043330" cy="1095890"/>
            <a:chOff x="2687149" y="2188765"/>
            <a:chExt cx="5043330" cy="1095890"/>
          </a:xfrm>
        </p:grpSpPr>
        <p:sp>
          <p:nvSpPr>
            <p:cNvPr id="28" name="Arrow: Right 27">
              <a:extLst>
                <a:ext uri="{FF2B5EF4-FFF2-40B4-BE49-F238E27FC236}">
                  <a16:creationId xmlns:a16="http://schemas.microsoft.com/office/drawing/2014/main" id="{B27E70FB-4236-4A7A-03E9-E5C98DD01B8D}"/>
                </a:ext>
              </a:extLst>
            </p:cNvPr>
            <p:cNvSpPr/>
            <p:nvPr/>
          </p:nvSpPr>
          <p:spPr bwMode="auto">
            <a:xfrm flipH="1">
              <a:off x="2687149" y="2468856"/>
              <a:ext cx="5043330" cy="342686"/>
            </a:xfrm>
            <a:prstGeom prst="rightArrow">
              <a:avLst>
                <a:gd name="adj1" fmla="val 66153"/>
                <a:gd name="adj2" fmla="val 93548"/>
              </a:avLst>
            </a:prstGeom>
            <a:solidFill>
              <a:srgbClr val="F0F8FF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7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Arial" panose="020B0604020202020204" pitchFamily="34" charset="0"/>
                </a:rPr>
                <a:t>200 OK</a:t>
              </a:r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A14735CF-7E34-004B-4C20-4F38AD12DDC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96381" y="2188765"/>
              <a:ext cx="1772764" cy="109589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pic>
        <p:nvPicPr>
          <p:cNvPr id="30" name="Picture 29">
            <a:extLst>
              <a:ext uri="{FF2B5EF4-FFF2-40B4-BE49-F238E27FC236}">
                <a16:creationId xmlns:a16="http://schemas.microsoft.com/office/drawing/2014/main" id="{C37E9F09-9CBA-8F36-6A26-6E34DBB9F9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519" y="6044909"/>
            <a:ext cx="8436071" cy="6584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6358324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369519-1DFD-5FE5-42AB-E09CAA29B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Programming with Fabric Item Definitions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22F338-AB85-2FD4-A29D-E6F9EC6BFFF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431161"/>
          </a:xfrm>
        </p:spPr>
        <p:txBody>
          <a:bodyPr/>
          <a:lstStyle/>
          <a:p>
            <a:r>
              <a:rPr lang="en-US" dirty="0"/>
              <a:t>Fabric items are created and updated using </a:t>
            </a:r>
            <a:r>
              <a:rPr lang="en-US" sz="2000" b="1" dirty="0">
                <a:solidFill>
                  <a:srgbClr val="6C0000"/>
                </a:solidFill>
              </a:rPr>
              <a:t>item definitions</a:t>
            </a:r>
            <a:endParaRPr lang="en-US" b="1" dirty="0">
              <a:solidFill>
                <a:srgbClr val="6C0000"/>
              </a:solidFill>
            </a:endParaRPr>
          </a:p>
          <a:p>
            <a:pPr lvl="1"/>
            <a:r>
              <a:rPr lang="en-US" dirty="0"/>
              <a:t>You need to create and pass item definition when calling </a:t>
            </a:r>
            <a:r>
              <a:rPr lang="en-US" sz="1800" b="1" dirty="0">
                <a:solidFill>
                  <a:srgbClr val="6C0000"/>
                </a:solidFill>
              </a:rPr>
              <a:t>Create Item</a:t>
            </a:r>
            <a:r>
              <a:rPr lang="en-US" dirty="0"/>
              <a:t> API</a:t>
            </a:r>
          </a:p>
          <a:p>
            <a:pPr lvl="1"/>
            <a:r>
              <a:rPr lang="en-US" dirty="0"/>
              <a:t>You can retrieve item definition for existing Fabric item by calling </a:t>
            </a:r>
            <a:r>
              <a:rPr lang="en-US" sz="1800" b="1" dirty="0">
                <a:solidFill>
                  <a:srgbClr val="6C0000"/>
                </a:solidFill>
              </a:rPr>
              <a:t>Get Item Definition</a:t>
            </a:r>
            <a:endParaRPr lang="en-US" b="1" dirty="0">
              <a:solidFill>
                <a:srgbClr val="6C0000"/>
              </a:solidFill>
            </a:endParaRPr>
          </a:p>
          <a:p>
            <a:pPr lvl="1"/>
            <a:r>
              <a:rPr lang="en-US" dirty="0"/>
              <a:t>Modifying existing item Fabric by calling </a:t>
            </a:r>
            <a:r>
              <a:rPr lang="en-US" sz="1800" b="1" dirty="0">
                <a:solidFill>
                  <a:srgbClr val="6C0000"/>
                </a:solidFill>
              </a:rPr>
              <a:t>Update Item Definition</a:t>
            </a:r>
            <a:r>
              <a:rPr lang="en-US" dirty="0"/>
              <a:t> and pass item definition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91D2F30-3514-EB97-82E4-197F2333788E}"/>
              </a:ext>
            </a:extLst>
          </p:cNvPr>
          <p:cNvSpPr/>
          <p:nvPr/>
        </p:nvSpPr>
        <p:spPr bwMode="auto">
          <a:xfrm>
            <a:off x="1246295" y="2809990"/>
            <a:ext cx="2028629" cy="371008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Your Application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9E5DAC6-12C0-0F4E-9551-682CD8B82F75}"/>
              </a:ext>
            </a:extLst>
          </p:cNvPr>
          <p:cNvSpPr/>
          <p:nvPr/>
        </p:nvSpPr>
        <p:spPr bwMode="auto">
          <a:xfrm>
            <a:off x="8248430" y="2809990"/>
            <a:ext cx="2028629" cy="3710080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Fabric User APIs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E1F857E-949D-E227-AF21-BE73E0A6A2D7}"/>
              </a:ext>
            </a:extLst>
          </p:cNvPr>
          <p:cNvGrpSpPr/>
          <p:nvPr/>
        </p:nvGrpSpPr>
        <p:grpSpPr>
          <a:xfrm>
            <a:off x="3522973" y="3105151"/>
            <a:ext cx="4507842" cy="709723"/>
            <a:chOff x="3781393" y="3734101"/>
            <a:chExt cx="4507842" cy="709723"/>
          </a:xfrm>
        </p:grpSpPr>
        <p:sp>
          <p:nvSpPr>
            <p:cNvPr id="18" name="Arrow: Right 17">
              <a:extLst>
                <a:ext uri="{FF2B5EF4-FFF2-40B4-BE49-F238E27FC236}">
                  <a16:creationId xmlns:a16="http://schemas.microsoft.com/office/drawing/2014/main" id="{36FB9032-4392-490D-2D98-10005460432F}"/>
                </a:ext>
              </a:extLst>
            </p:cNvPr>
            <p:cNvSpPr/>
            <p:nvPr/>
          </p:nvSpPr>
          <p:spPr bwMode="auto">
            <a:xfrm>
              <a:off x="3781393" y="3810990"/>
              <a:ext cx="4507842" cy="555944"/>
            </a:xfrm>
            <a:prstGeom prst="rightArrow">
              <a:avLst>
                <a:gd name="adj1" fmla="val 65762"/>
                <a:gd name="adj2" fmla="val 73643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chemeClr val="tx2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POST - Create Item</a:t>
              </a: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105F53AF-1C11-0B7B-1382-6F0B649D0751}"/>
                </a:ext>
              </a:extLst>
            </p:cNvPr>
            <p:cNvSpPr/>
            <p:nvPr/>
          </p:nvSpPr>
          <p:spPr bwMode="auto">
            <a:xfrm>
              <a:off x="5864819" y="3734101"/>
              <a:ext cx="1232452" cy="709723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ts val="14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Item</a:t>
              </a:r>
            </a:p>
            <a:p>
              <a:pPr algn="ctr" defTabSz="932472" fontAlgn="base">
                <a:lnSpc>
                  <a:spcPts val="14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Definition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25FB441-0C6A-7684-E1A5-C3DF8F268966}"/>
              </a:ext>
            </a:extLst>
          </p:cNvPr>
          <p:cNvGrpSpPr/>
          <p:nvPr/>
        </p:nvGrpSpPr>
        <p:grpSpPr>
          <a:xfrm>
            <a:off x="3522973" y="5486961"/>
            <a:ext cx="4507843" cy="709723"/>
            <a:chOff x="3781391" y="6073183"/>
            <a:chExt cx="4507843" cy="709723"/>
          </a:xfrm>
        </p:grpSpPr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81024486-D1F3-1B3D-AEC8-5D62A32F2C7D}"/>
                </a:ext>
              </a:extLst>
            </p:cNvPr>
            <p:cNvSpPr/>
            <p:nvPr/>
          </p:nvSpPr>
          <p:spPr bwMode="auto">
            <a:xfrm>
              <a:off x="3781391" y="6150072"/>
              <a:ext cx="4507843" cy="555944"/>
            </a:xfrm>
            <a:prstGeom prst="rightArrow">
              <a:avLst>
                <a:gd name="adj1" fmla="val 65762"/>
                <a:gd name="adj2" fmla="val 73643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chemeClr val="tx2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POST - Update Item Definition</a:t>
              </a:r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E267D1B4-CC43-D00C-52B6-F43E845161CA}"/>
                </a:ext>
              </a:extLst>
            </p:cNvPr>
            <p:cNvSpPr/>
            <p:nvPr/>
          </p:nvSpPr>
          <p:spPr bwMode="auto">
            <a:xfrm>
              <a:off x="6276602" y="6073183"/>
              <a:ext cx="1232452" cy="709723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ts val="14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Item</a:t>
              </a:r>
            </a:p>
            <a:p>
              <a:pPr algn="ctr" defTabSz="932472" fontAlgn="base">
                <a:lnSpc>
                  <a:spcPts val="14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Definition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DEB3461-C221-D7E1-F8A9-9F8BB7B7AA09}"/>
              </a:ext>
            </a:extLst>
          </p:cNvPr>
          <p:cNvGrpSpPr/>
          <p:nvPr/>
        </p:nvGrpSpPr>
        <p:grpSpPr>
          <a:xfrm>
            <a:off x="3505602" y="4296056"/>
            <a:ext cx="4507843" cy="709723"/>
            <a:chOff x="3764022" y="4643606"/>
            <a:chExt cx="4507843" cy="709723"/>
          </a:xfrm>
        </p:grpSpPr>
        <p:sp>
          <p:nvSpPr>
            <p:cNvPr id="24" name="Arrow: Right 23">
              <a:extLst>
                <a:ext uri="{FF2B5EF4-FFF2-40B4-BE49-F238E27FC236}">
                  <a16:creationId xmlns:a16="http://schemas.microsoft.com/office/drawing/2014/main" id="{AEA6C562-6516-5CCF-6E5B-1F40F38CC205}"/>
                </a:ext>
              </a:extLst>
            </p:cNvPr>
            <p:cNvSpPr/>
            <p:nvPr/>
          </p:nvSpPr>
          <p:spPr bwMode="auto">
            <a:xfrm flipH="1">
              <a:off x="3764022" y="4720495"/>
              <a:ext cx="4507843" cy="555944"/>
            </a:xfrm>
            <a:prstGeom prst="rightArrow">
              <a:avLst>
                <a:gd name="adj1" fmla="val 65762"/>
                <a:gd name="adj2" fmla="val 73643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chemeClr val="tx2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GET - Get Item Definition</a:t>
              </a:r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E21B4ED1-2BEA-754E-2924-EDEBD12C5A9B}"/>
                </a:ext>
              </a:extLst>
            </p:cNvPr>
            <p:cNvSpPr/>
            <p:nvPr/>
          </p:nvSpPr>
          <p:spPr bwMode="auto">
            <a:xfrm>
              <a:off x="6286540" y="4643606"/>
              <a:ext cx="1232452" cy="709723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ts val="14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Item</a:t>
              </a:r>
            </a:p>
            <a:p>
              <a:pPr algn="ctr" defTabSz="932472" fontAlgn="base">
                <a:lnSpc>
                  <a:spcPts val="14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Definition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8391951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78E9B0-D6B9-66A8-90B8-563CCE153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Fabric Item Definition Structure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F83E67-3925-4803-A349-3E04A843405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170099"/>
          </a:xfrm>
        </p:spPr>
        <p:txBody>
          <a:bodyPr/>
          <a:lstStyle/>
          <a:p>
            <a:r>
              <a:rPr lang="en-US" dirty="0"/>
              <a:t>When calling </a:t>
            </a:r>
            <a:r>
              <a:rPr lang="en-US" sz="2000" b="1" dirty="0">
                <a:solidFill>
                  <a:srgbClr val="6C0000"/>
                </a:solidFill>
              </a:rPr>
              <a:t>Create Item</a:t>
            </a:r>
            <a:r>
              <a:rPr lang="en-US" dirty="0"/>
              <a:t>,  you pass </a:t>
            </a:r>
            <a:r>
              <a:rPr lang="en-US" sz="2000" b="1" dirty="0">
                <a:solidFill>
                  <a:srgbClr val="6C0000"/>
                </a:solidFill>
              </a:rPr>
              <a:t>displayName</a:t>
            </a:r>
            <a:r>
              <a:rPr lang="en-US" dirty="0"/>
              <a:t>, </a:t>
            </a:r>
            <a:r>
              <a:rPr lang="en-US" sz="2000" b="1" dirty="0">
                <a:solidFill>
                  <a:srgbClr val="6C0000"/>
                </a:solidFill>
              </a:rPr>
              <a:t>type</a:t>
            </a:r>
            <a:r>
              <a:rPr lang="en-US" dirty="0"/>
              <a:t> and </a:t>
            </a:r>
            <a:r>
              <a:rPr lang="en-US" sz="2000" b="1" dirty="0">
                <a:solidFill>
                  <a:srgbClr val="6C0000"/>
                </a:solidFill>
              </a:rPr>
              <a:t>definition</a:t>
            </a:r>
            <a:endParaRPr lang="en-US" b="1" dirty="0">
              <a:solidFill>
                <a:srgbClr val="6C0000"/>
              </a:solidFill>
            </a:endParaRPr>
          </a:p>
          <a:p>
            <a:pPr lvl="1"/>
            <a:r>
              <a:rPr lang="en-US" dirty="0"/>
              <a:t>Item </a:t>
            </a:r>
            <a:r>
              <a:rPr lang="en-US" sz="1800" b="1" dirty="0">
                <a:solidFill>
                  <a:srgbClr val="6C0000"/>
                </a:solidFill>
              </a:rPr>
              <a:t>definition</a:t>
            </a:r>
            <a:r>
              <a:rPr lang="en-US" dirty="0"/>
              <a:t> includes array of </a:t>
            </a:r>
            <a:r>
              <a:rPr lang="en-US" sz="1800" b="1" dirty="0">
                <a:solidFill>
                  <a:srgbClr val="6C0000"/>
                </a:solidFill>
              </a:rPr>
              <a:t>parts</a:t>
            </a:r>
            <a:r>
              <a:rPr lang="en-US" dirty="0"/>
              <a:t> where each part is item-specific file</a:t>
            </a:r>
          </a:p>
          <a:p>
            <a:pPr lvl="1"/>
            <a:r>
              <a:rPr lang="en-US" dirty="0"/>
              <a:t>File content for parts converted to/from </a:t>
            </a:r>
            <a:r>
              <a:rPr lang="en-US" sz="1800" b="1" dirty="0">
                <a:solidFill>
                  <a:srgbClr val="6C0000"/>
                </a:solidFill>
              </a:rPr>
              <a:t>inline base64 format</a:t>
            </a:r>
            <a:r>
              <a:rPr lang="en-US" dirty="0"/>
              <a:t> when transmitted across network</a:t>
            </a:r>
            <a:endParaRPr lang="en-US" b="1" dirty="0">
              <a:solidFill>
                <a:srgbClr val="6C0000"/>
              </a:solidFill>
            </a:endParaRPr>
          </a:p>
          <a:p>
            <a:pPr>
              <a:spcBef>
                <a:spcPts val="1800"/>
              </a:spcBef>
            </a:pPr>
            <a:r>
              <a:rPr lang="en-US" dirty="0"/>
              <a:t>Item definition for each item type requires unique set of parts</a:t>
            </a:r>
            <a:endParaRPr lang="en-US" b="1" dirty="0">
              <a:solidFill>
                <a:srgbClr val="6C0000"/>
              </a:solidFill>
            </a:endParaRPr>
          </a:p>
          <a:p>
            <a:pPr lvl="1"/>
            <a:r>
              <a:rPr lang="en-US" dirty="0"/>
              <a:t>Creating semantic model definition requires parts for </a:t>
            </a:r>
            <a:r>
              <a:rPr lang="en-US" sz="1800" b="1" dirty="0">
                <a:solidFill>
                  <a:srgbClr val="6C0000"/>
                </a:solidFill>
              </a:rPr>
              <a:t>definition.pbidataset</a:t>
            </a:r>
            <a:r>
              <a:rPr lang="en-US" dirty="0"/>
              <a:t> and </a:t>
            </a:r>
            <a:r>
              <a:rPr lang="en-US" sz="1800" b="1" dirty="0">
                <a:solidFill>
                  <a:srgbClr val="6C0000"/>
                </a:solidFill>
              </a:rPr>
              <a:t>model.bim</a:t>
            </a:r>
          </a:p>
          <a:p>
            <a:pPr lvl="1"/>
            <a:r>
              <a:rPr lang="en-US" dirty="0"/>
              <a:t>Creating report definition requires parts for </a:t>
            </a:r>
            <a:r>
              <a:rPr lang="en-US" sz="1800" b="1" dirty="0">
                <a:solidFill>
                  <a:srgbClr val="6C0000"/>
                </a:solidFill>
              </a:rPr>
              <a:t>definition.pbir</a:t>
            </a:r>
            <a:r>
              <a:rPr lang="en-US" dirty="0"/>
              <a:t>, </a:t>
            </a:r>
            <a:r>
              <a:rPr lang="en-US" sz="1800" b="1" dirty="0">
                <a:solidFill>
                  <a:srgbClr val="6C0000"/>
                </a:solidFill>
              </a:rPr>
              <a:t>report.json</a:t>
            </a:r>
            <a:r>
              <a:rPr lang="en-US" sz="1800" dirty="0"/>
              <a:t> </a:t>
            </a:r>
            <a:r>
              <a:rPr lang="en-US" dirty="0"/>
              <a:t>and optionally a theme file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32E92A1E-A527-01ED-8E5B-19C62181D9CF}"/>
              </a:ext>
            </a:extLst>
          </p:cNvPr>
          <p:cNvGrpSpPr/>
          <p:nvPr/>
        </p:nvGrpSpPr>
        <p:grpSpPr>
          <a:xfrm>
            <a:off x="1176121" y="3963473"/>
            <a:ext cx="4052815" cy="2380550"/>
            <a:chOff x="1124345" y="3947327"/>
            <a:chExt cx="4052815" cy="238055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BAC1493-985F-6438-B219-F945504462AE}"/>
                </a:ext>
              </a:extLst>
            </p:cNvPr>
            <p:cNvSpPr/>
            <p:nvPr/>
          </p:nvSpPr>
          <p:spPr bwMode="auto">
            <a:xfrm>
              <a:off x="1124346" y="3947929"/>
              <a:ext cx="1233377" cy="33905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9144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displayName: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C4AD35A-5174-F269-C20A-7FE8CC7F3D81}"/>
                </a:ext>
              </a:extLst>
            </p:cNvPr>
            <p:cNvSpPr/>
            <p:nvPr/>
          </p:nvSpPr>
          <p:spPr bwMode="auto">
            <a:xfrm>
              <a:off x="1124345" y="4286988"/>
              <a:ext cx="1233377" cy="33905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9144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type: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B04C16D-FAEC-877F-E755-88EFBDE169AD}"/>
                </a:ext>
              </a:extLst>
            </p:cNvPr>
            <p:cNvSpPr/>
            <p:nvPr/>
          </p:nvSpPr>
          <p:spPr bwMode="auto">
            <a:xfrm>
              <a:off x="1124345" y="4622667"/>
              <a:ext cx="1233377" cy="170198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91440" rIns="9144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definition: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B7A0920-F49A-C59F-CEA2-305ECC6F6E29}"/>
                </a:ext>
              </a:extLst>
            </p:cNvPr>
            <p:cNvSpPr/>
            <p:nvPr/>
          </p:nvSpPr>
          <p:spPr bwMode="auto">
            <a:xfrm>
              <a:off x="2357723" y="3947327"/>
              <a:ext cx="2819437" cy="33905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Product Sales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4DD8347-CB98-ECA4-2748-FA80CABE15E0}"/>
                </a:ext>
              </a:extLst>
            </p:cNvPr>
            <p:cNvSpPr/>
            <p:nvPr/>
          </p:nvSpPr>
          <p:spPr bwMode="auto">
            <a:xfrm>
              <a:off x="2357722" y="4286385"/>
              <a:ext cx="2819437" cy="33905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SemanticModel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297A572-E46E-1B0A-C2A1-C8B010F4093C}"/>
                </a:ext>
              </a:extLst>
            </p:cNvPr>
            <p:cNvSpPr/>
            <p:nvPr/>
          </p:nvSpPr>
          <p:spPr bwMode="auto">
            <a:xfrm>
              <a:off x="2357722" y="4622066"/>
              <a:ext cx="2819437" cy="170581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2ACB91D-5463-0D79-448D-152F2034CDF8}"/>
                </a:ext>
              </a:extLst>
            </p:cNvPr>
            <p:cNvSpPr/>
            <p:nvPr/>
          </p:nvSpPr>
          <p:spPr bwMode="auto">
            <a:xfrm>
              <a:off x="2464568" y="4726218"/>
              <a:ext cx="2563735" cy="1459196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parts: {</a:t>
              </a:r>
            </a:p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}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1F20928E-93C2-C344-CB1B-A7A8F9CC237A}"/>
                </a:ext>
              </a:extLst>
            </p:cNvPr>
            <p:cNvGrpSpPr/>
            <p:nvPr/>
          </p:nvGrpSpPr>
          <p:grpSpPr>
            <a:xfrm>
              <a:off x="2686641" y="5106737"/>
              <a:ext cx="2160910" cy="812864"/>
              <a:chOff x="5017062" y="5405896"/>
              <a:chExt cx="2385855" cy="916678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0849E9B-1368-D6E2-B20E-858AF7A0F589}"/>
                  </a:ext>
                </a:extLst>
              </p:cNvPr>
              <p:cNvSpPr/>
              <p:nvPr/>
            </p:nvSpPr>
            <p:spPr bwMode="auto">
              <a:xfrm>
                <a:off x="5017062" y="5405896"/>
                <a:ext cx="2385854" cy="39340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b="1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definition.pbidataset</a:t>
                </a: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3DC676D2-FADA-5AFA-C261-DE5D0E9DBA22}"/>
                  </a:ext>
                </a:extLst>
              </p:cNvPr>
              <p:cNvSpPr/>
              <p:nvPr/>
            </p:nvSpPr>
            <p:spPr bwMode="auto">
              <a:xfrm>
                <a:off x="5017062" y="5929169"/>
                <a:ext cx="2385855" cy="39340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b="1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model.bim</a:t>
                </a:r>
              </a:p>
            </p:txBody>
          </p:sp>
        </p:grp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096159B7-54C0-C930-64D7-000A8E87F58E}"/>
              </a:ext>
            </a:extLst>
          </p:cNvPr>
          <p:cNvGrpSpPr/>
          <p:nvPr/>
        </p:nvGrpSpPr>
        <p:grpSpPr>
          <a:xfrm>
            <a:off x="5704879" y="3928957"/>
            <a:ext cx="4052815" cy="2852877"/>
            <a:chOff x="5643164" y="3951148"/>
            <a:chExt cx="4052815" cy="2895409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3D127180-D039-529D-555D-D9376BC7E9A3}"/>
                </a:ext>
              </a:extLst>
            </p:cNvPr>
            <p:cNvSpPr/>
            <p:nvPr/>
          </p:nvSpPr>
          <p:spPr bwMode="auto">
            <a:xfrm>
              <a:off x="5643165" y="3954970"/>
              <a:ext cx="1233377" cy="33905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9144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displayName: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55E5C6D1-6130-446D-454C-67D957BAAB9B}"/>
                </a:ext>
              </a:extLst>
            </p:cNvPr>
            <p:cNvSpPr/>
            <p:nvPr/>
          </p:nvSpPr>
          <p:spPr bwMode="auto">
            <a:xfrm>
              <a:off x="5643164" y="4294029"/>
              <a:ext cx="1233377" cy="33905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9144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type: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6AC04861-F158-F235-C550-AD63AABD6AB5}"/>
                </a:ext>
              </a:extLst>
            </p:cNvPr>
            <p:cNvSpPr/>
            <p:nvPr/>
          </p:nvSpPr>
          <p:spPr bwMode="auto">
            <a:xfrm>
              <a:off x="5643164" y="4629708"/>
              <a:ext cx="1233377" cy="221684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91440" rIns="9144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definition: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6B655143-146C-A923-82AD-C570F601EB93}"/>
                </a:ext>
              </a:extLst>
            </p:cNvPr>
            <p:cNvSpPr/>
            <p:nvPr/>
          </p:nvSpPr>
          <p:spPr bwMode="auto">
            <a:xfrm>
              <a:off x="6876542" y="3951148"/>
              <a:ext cx="2819437" cy="33905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Sales by Product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FA8A241-9816-5D9B-FCA4-C5DB05766C12}"/>
                </a:ext>
              </a:extLst>
            </p:cNvPr>
            <p:cNvSpPr/>
            <p:nvPr/>
          </p:nvSpPr>
          <p:spPr bwMode="auto">
            <a:xfrm>
              <a:off x="6876541" y="4290206"/>
              <a:ext cx="2819437" cy="33905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Report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E231E4E-0E08-ED87-FEA2-C69A6DEE290A}"/>
                </a:ext>
              </a:extLst>
            </p:cNvPr>
            <p:cNvSpPr/>
            <p:nvPr/>
          </p:nvSpPr>
          <p:spPr bwMode="auto">
            <a:xfrm>
              <a:off x="6876541" y="4625887"/>
              <a:ext cx="2819437" cy="22206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56E0D648-0B7E-EFCD-7A0F-2AB79F97792F}"/>
                </a:ext>
              </a:extLst>
            </p:cNvPr>
            <p:cNvSpPr/>
            <p:nvPr/>
          </p:nvSpPr>
          <p:spPr bwMode="auto">
            <a:xfrm>
              <a:off x="6983387" y="4730039"/>
              <a:ext cx="2563735" cy="197829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parts: {</a:t>
              </a:r>
            </a:p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}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59C494C5-96EA-14EF-AFC0-DFEE6858892F}"/>
                </a:ext>
              </a:extLst>
            </p:cNvPr>
            <p:cNvSpPr/>
            <p:nvPr/>
          </p:nvSpPr>
          <p:spPr bwMode="auto">
            <a:xfrm>
              <a:off x="7154094" y="5130731"/>
              <a:ext cx="2212276" cy="34885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definition.pbir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ED15D412-B3F7-71BC-BCBC-5CCC425D2493}"/>
                </a:ext>
              </a:extLst>
            </p:cNvPr>
            <p:cNvSpPr/>
            <p:nvPr/>
          </p:nvSpPr>
          <p:spPr bwMode="auto">
            <a:xfrm>
              <a:off x="7154094" y="5581500"/>
              <a:ext cx="2212276" cy="34885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report.json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C88014E-5924-2AD9-D54C-28AA19951732}"/>
                </a:ext>
              </a:extLst>
            </p:cNvPr>
            <p:cNvSpPr/>
            <p:nvPr/>
          </p:nvSpPr>
          <p:spPr bwMode="auto">
            <a:xfrm>
              <a:off x="7154092" y="6032270"/>
              <a:ext cx="2212277" cy="34885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report-theme.json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9170523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04C2B7-0B0E-71ED-D81E-26CFF3BD8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Semantic Models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B1A285-11F2-FC69-678A-545222796AE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654847"/>
          </a:xfrm>
        </p:spPr>
        <p:txBody>
          <a:bodyPr/>
          <a:lstStyle/>
          <a:p>
            <a:r>
              <a:rPr lang="en-US" dirty="0"/>
              <a:t>Developer must decide which type of semantic model to create</a:t>
            </a:r>
          </a:p>
          <a:p>
            <a:pPr lvl="1"/>
            <a:r>
              <a:rPr lang="en-US" dirty="0"/>
              <a:t>Import-mode models</a:t>
            </a:r>
          </a:p>
          <a:p>
            <a:pPr lvl="1"/>
            <a:r>
              <a:rPr lang="en-US" dirty="0"/>
              <a:t>DirectQuery models</a:t>
            </a:r>
          </a:p>
          <a:p>
            <a:pPr lvl="1"/>
            <a:r>
              <a:rPr lang="en-US" dirty="0"/>
              <a:t>DirectLake models</a:t>
            </a:r>
          </a:p>
          <a:p>
            <a:pPr lvl="1"/>
            <a:endParaRPr lang="en-US" dirty="0"/>
          </a:p>
          <a:p>
            <a:r>
              <a:rPr lang="en-US" dirty="0"/>
              <a:t>Item definition parts used to create semantic model</a:t>
            </a:r>
          </a:p>
          <a:p>
            <a:pPr lvl="1"/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definition.pbidataset</a:t>
            </a:r>
            <a:r>
              <a:rPr lang="en-US" dirty="0"/>
              <a:t> contains configuration data for model</a:t>
            </a:r>
          </a:p>
          <a:p>
            <a:pPr lvl="1"/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model.bim</a:t>
            </a:r>
            <a:r>
              <a:rPr lang="en-US" dirty="0"/>
              <a:t> contains semantic model definition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D3F338-C0ED-49AF-9469-5BA045988D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27"/>
          <a:stretch/>
        </p:blipFill>
        <p:spPr>
          <a:xfrm>
            <a:off x="1274562" y="5017786"/>
            <a:ext cx="2455167" cy="17526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FE89833E-92B7-CFB4-C9FB-6323E90605F5}"/>
              </a:ext>
            </a:extLst>
          </p:cNvPr>
          <p:cNvGrpSpPr/>
          <p:nvPr/>
        </p:nvGrpSpPr>
        <p:grpSpPr>
          <a:xfrm>
            <a:off x="3409950" y="5551318"/>
            <a:ext cx="4047713" cy="1017624"/>
            <a:chOff x="3409950" y="5551318"/>
            <a:chExt cx="4047713" cy="101762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C265271-54C1-A9CF-900E-1734716E7C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59860" y="5551318"/>
              <a:ext cx="2497803" cy="1017624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FFF47AE7-2827-03D4-331E-20A995E9E2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09950" y="5767086"/>
              <a:ext cx="1438275" cy="509889"/>
            </a:xfrm>
            <a:prstGeom prst="straightConnector1">
              <a:avLst/>
            </a:prstGeom>
            <a:ln w="28575">
              <a:solidFill>
                <a:schemeClr val="accent3">
                  <a:lumMod val="75000"/>
                </a:schemeClr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7949550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0E666-A735-D5E2-FC4D-5676BE6EA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Managing Semantic Model Definitions using BIM Files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B99F3E-A81C-73CA-81C6-5EE97239B35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Semantic model definition can be maintained in BIM file format</a:t>
            </a:r>
          </a:p>
          <a:p>
            <a:pPr lvl="1"/>
            <a:r>
              <a:rPr lang="en-US" dirty="0"/>
              <a:t>Supported by Power BI Service and by Fabric</a:t>
            </a:r>
          </a:p>
          <a:p>
            <a:pPr lvl="1"/>
            <a:r>
              <a:rPr lang="en-US" dirty="0"/>
              <a:t>Supported by Tabular Editor and other community tools</a:t>
            </a:r>
          </a:p>
          <a:p>
            <a:pPr lvl="1"/>
            <a:r>
              <a:rPr lang="en-US" dirty="0"/>
              <a:t>Support by Power BI Desktop with PBIP project (</a:t>
            </a:r>
            <a:r>
              <a:rPr lang="en-US" i="1" dirty="0"/>
              <a:t>discussed next section</a:t>
            </a:r>
            <a:r>
              <a:rPr lang="en-US" dirty="0"/>
              <a:t>)</a:t>
            </a:r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647BFE-885F-8846-1D82-3817007EC8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3291" y="2905360"/>
            <a:ext cx="4849696" cy="347639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58726397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D307F-FDF4-6261-9C14-A7DC077191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FabricItemDefinitionFactory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76BFD2-AA20-8486-9D04-C72018BD7A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431709"/>
          </a:xfrm>
        </p:spPr>
        <p:txBody>
          <a:bodyPr/>
          <a:lstStyle/>
          <a:p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Demo2-CreateItem</a:t>
            </a:r>
            <a:r>
              <a:rPr lang="en-US" dirty="0"/>
              <a:t> project contains </a:t>
            </a:r>
            <a:r>
              <a:rPr lang="en-US" sz="2400" b="1" dirty="0" err="1">
                <a:solidFill>
                  <a:schemeClr val="accent3">
                    <a:lumMod val="75000"/>
                  </a:schemeClr>
                </a:solidFill>
              </a:rPr>
              <a:t>FabricItemDefinitionFactory</a:t>
            </a:r>
            <a:r>
              <a:rPr lang="en-US" dirty="0"/>
              <a:t> class</a:t>
            </a:r>
          </a:p>
          <a:p>
            <a:pPr lvl="1"/>
            <a:r>
              <a:rPr lang="en-US" dirty="0"/>
              <a:t> This class abstracts assembling JSON request body for 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CreateItem</a:t>
            </a:r>
            <a:r>
              <a:rPr lang="en-US" dirty="0"/>
              <a:t> request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sz="2000" b="1" dirty="0" err="1">
                <a:solidFill>
                  <a:schemeClr val="accent3">
                    <a:lumMod val="75000"/>
                  </a:schemeClr>
                </a:solidFill>
              </a:rPr>
              <a:t>FabricItemDefinitionFactory</a:t>
            </a:r>
            <a:r>
              <a:rPr lang="en-US" dirty="0"/>
              <a:t> class provides method to create item definitions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E6BBDD-457F-F53B-CFCC-26347887AF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449" y="4717823"/>
            <a:ext cx="10115551" cy="209852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A504566-63EE-670F-7A7C-CF6D773BC9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399" y="2218670"/>
            <a:ext cx="2387818" cy="178173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0980758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1CCB9-49B1-4C8C-0966-7CDE5ED44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Assembling Item Definitions for Calls to CreateItem API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5104012-EDC1-9464-B727-8BD46A381F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662267"/>
          </a:xfrm>
        </p:spPr>
        <p:txBody>
          <a:bodyPr/>
          <a:lstStyle/>
          <a:p>
            <a:r>
              <a:rPr lang="en-US" sz="2000" b="1" dirty="0" err="1">
                <a:solidFill>
                  <a:srgbClr val="6C0000"/>
                </a:solidFill>
              </a:rPr>
              <a:t>FabricUserApiModels.cs</a:t>
            </a:r>
            <a:r>
              <a:rPr lang="en-US" dirty="0"/>
              <a:t> contains </a:t>
            </a:r>
            <a:r>
              <a:rPr lang="en-US" sz="2000" b="1" dirty="0">
                <a:solidFill>
                  <a:srgbClr val="6C0000"/>
                </a:solidFill>
              </a:rPr>
              <a:t>FabricItemCreateRequest</a:t>
            </a:r>
            <a:r>
              <a:rPr lang="en-US" dirty="0"/>
              <a:t> serialization class</a:t>
            </a:r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Use </a:t>
            </a:r>
            <a:r>
              <a:rPr lang="en-US" sz="2000" b="1" dirty="0">
                <a:solidFill>
                  <a:srgbClr val="6C0000"/>
                </a:solidFill>
              </a:rPr>
              <a:t>FabricItemCreateRequest</a:t>
            </a:r>
            <a:r>
              <a:rPr lang="en-US" dirty="0"/>
              <a:t> class to assemble item definition for create request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92CAE23-626A-A094-11F7-93FDE9054020}"/>
              </a:ext>
            </a:extLst>
          </p:cNvPr>
          <p:cNvGrpSpPr/>
          <p:nvPr/>
        </p:nvGrpSpPr>
        <p:grpSpPr>
          <a:xfrm>
            <a:off x="6286500" y="4050302"/>
            <a:ext cx="5894201" cy="2534557"/>
            <a:chOff x="6182429" y="4078877"/>
            <a:chExt cx="6007797" cy="2583404"/>
          </a:xfrm>
        </p:grpSpPr>
        <p:sp>
          <p:nvSpPr>
            <p:cNvPr id="22" name="Arrow: Right 21">
              <a:extLst>
                <a:ext uri="{FF2B5EF4-FFF2-40B4-BE49-F238E27FC236}">
                  <a16:creationId xmlns:a16="http://schemas.microsoft.com/office/drawing/2014/main" id="{9F5CE627-D01E-3529-E1C0-750E833AFA35}"/>
                </a:ext>
              </a:extLst>
            </p:cNvPr>
            <p:cNvSpPr/>
            <p:nvPr/>
          </p:nvSpPr>
          <p:spPr bwMode="auto">
            <a:xfrm>
              <a:off x="6182429" y="5136663"/>
              <a:ext cx="925033" cy="467832"/>
            </a:xfrm>
            <a:prstGeom prst="rightArrow">
              <a:avLst/>
            </a:prstGeom>
            <a:solidFill>
              <a:schemeClr val="accent4"/>
            </a:solidFill>
            <a:ln w="19050">
              <a:solidFill>
                <a:srgbClr val="6C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9822CFEC-918D-52DD-0BB1-5262526FDF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145349" y="4078877"/>
              <a:ext cx="5044877" cy="258340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74FDF78D-A5B5-5D33-7807-7ECE47D770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385" y="1657678"/>
            <a:ext cx="3595467" cy="1680024"/>
          </a:xfrm>
          <a:prstGeom prst="rect">
            <a:avLst/>
          </a:prstGeom>
          <a:ln>
            <a:solidFill>
              <a:schemeClr val="tx1">
                <a:lumMod val="75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F9085EB-8995-01B5-2092-17526B69DD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0016" y="4037863"/>
            <a:ext cx="5345045" cy="259796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4625500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0DC62-C21A-AE5E-D083-260375977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33970C-4BD4-ACBE-A2F4-F42C9B3A18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255011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Getting Started with the Fabric User APIs</a:t>
            </a:r>
          </a:p>
          <a:p>
            <a:r>
              <a:rPr lang="en-US" dirty="0"/>
              <a:t>Programming CreateItem using Item Definitions</a:t>
            </a:r>
          </a:p>
          <a:p>
            <a:r>
              <a:rPr lang="en-US" dirty="0"/>
              <a:t>Automating ALM and CI/CD with GIT Integration</a:t>
            </a:r>
          </a:p>
          <a:p>
            <a:r>
              <a:rPr lang="en-US" dirty="0"/>
              <a:t>Programming with Lakehouses and Notebooks</a:t>
            </a:r>
          </a:p>
          <a:p>
            <a:r>
              <a:rPr lang="en-US" dirty="0"/>
              <a:t>Provisioning and Building Data Warehouses</a:t>
            </a:r>
          </a:p>
          <a:p>
            <a:r>
              <a:rPr lang="en-US" dirty="0"/>
              <a:t>Accessing OneLake using the ADLS Gen2 APIs</a:t>
            </a:r>
          </a:p>
          <a:p>
            <a:r>
              <a:rPr lang="en-US" dirty="0"/>
              <a:t>Creating OneLake Shortcuts and Data Pipelines</a:t>
            </a:r>
          </a:p>
          <a:p>
            <a:r>
              <a:rPr lang="en-US" dirty="0"/>
              <a:t>Developing with Power BI Embedding on Fabric</a:t>
            </a:r>
          </a:p>
        </p:txBody>
      </p:sp>
    </p:spTree>
    <p:extLst>
      <p:ext uri="{BB962C8B-B14F-4D97-AF65-F5344CB8AC3E}">
        <p14:creationId xmlns:p14="http://schemas.microsoft.com/office/powerpoint/2010/main" val="515999927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362C21-50FC-1488-694E-F4296DB51E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Semantic Model using CreateItem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313D5F-41E8-86B1-DF9B-B1673DDF94B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470455"/>
          </a:xfrm>
        </p:spPr>
        <p:txBody>
          <a:bodyPr/>
          <a:lstStyle/>
          <a:p>
            <a:r>
              <a:rPr lang="en-US" dirty="0"/>
              <a:t>Call </a:t>
            </a:r>
            <a:r>
              <a:rPr lang="en-US" sz="2000" b="1" dirty="0">
                <a:solidFill>
                  <a:srgbClr val="6C0000"/>
                </a:solidFill>
              </a:rPr>
              <a:t>FabricUserApi.CreateItem</a:t>
            </a:r>
            <a:r>
              <a:rPr lang="en-US" dirty="0"/>
              <a:t> passing </a:t>
            </a:r>
            <a:r>
              <a:rPr lang="en-US" sz="2000" b="1" dirty="0">
                <a:solidFill>
                  <a:srgbClr val="6C0000"/>
                </a:solidFill>
              </a:rPr>
              <a:t>FabricItemCreateRequest</a:t>
            </a:r>
            <a:r>
              <a:rPr lang="en-US" dirty="0"/>
              <a:t> instance</a:t>
            </a:r>
          </a:p>
          <a:p>
            <a:pPr marL="230188" lvl="1" indent="0">
              <a:buNone/>
            </a:pPr>
            <a:endParaRPr lang="en-US" dirty="0"/>
          </a:p>
          <a:p>
            <a:pPr marL="230188" lvl="1" indent="0">
              <a:buNone/>
            </a:pPr>
            <a:endParaRPr lang="en-US" dirty="0"/>
          </a:p>
          <a:p>
            <a:r>
              <a:rPr lang="en-US" sz="2000" b="1" dirty="0">
                <a:solidFill>
                  <a:srgbClr val="6C0000"/>
                </a:solidFill>
              </a:rPr>
              <a:t>CreateItem</a:t>
            </a:r>
            <a:r>
              <a:rPr lang="en-US" dirty="0"/>
              <a:t> calls </a:t>
            </a:r>
            <a:r>
              <a:rPr lang="en-US" sz="2000" b="1" dirty="0">
                <a:solidFill>
                  <a:srgbClr val="6C0000"/>
                </a:solidFill>
              </a:rPr>
              <a:t>ExecutePostRequest</a:t>
            </a:r>
            <a:r>
              <a:rPr lang="en-US" dirty="0"/>
              <a:t> to send request across network to Fabric User API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2000" b="1" dirty="0">
                <a:solidFill>
                  <a:srgbClr val="6C0000"/>
                </a:solidFill>
              </a:rPr>
              <a:t>CreateItem</a:t>
            </a:r>
            <a:r>
              <a:rPr lang="en-US" dirty="0"/>
              <a:t> implements Fabric User API </a:t>
            </a: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Long Running Operations</a:t>
            </a:r>
            <a:r>
              <a:rPr lang="en-US" dirty="0"/>
              <a:t> pattern</a:t>
            </a:r>
          </a:p>
          <a:p>
            <a:pPr lvl="1"/>
            <a:r>
              <a:rPr lang="en-US" dirty="0"/>
              <a:t>More on this topic after a few more slides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E0CB6C-6821-0B5E-F607-BEC3ECDBA3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903" y="1720793"/>
            <a:ext cx="10708315" cy="58716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FC06346-F8B5-FE08-0C67-E9685B81D0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903" y="2925183"/>
            <a:ext cx="8277689" cy="166199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6174444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E7EB5-707A-ABC5-5D14-8952442F2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Preparing the Semantic Model After Creation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505D79-8ADC-18DB-A531-0F46CED2AEF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175" y="1227138"/>
            <a:ext cx="11604625" cy="2139047"/>
          </a:xfrm>
        </p:spPr>
        <p:txBody>
          <a:bodyPr/>
          <a:lstStyle/>
          <a:p>
            <a:r>
              <a:rPr lang="en-US" dirty="0"/>
              <a:t>When you create a new import mode semantic model, you need to prepare it</a:t>
            </a:r>
          </a:p>
          <a:p>
            <a:pPr lvl="1"/>
            <a:r>
              <a:rPr lang="en-US" dirty="0"/>
              <a:t>Call to 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CreateItem</a:t>
            </a:r>
            <a:r>
              <a:rPr lang="en-US" dirty="0"/>
              <a:t> creates semantic model definition but does not populate semantic model with data</a:t>
            </a:r>
          </a:p>
          <a:p>
            <a:pPr lvl="1"/>
            <a:r>
              <a:rPr lang="en-US" dirty="0"/>
              <a:t>You need to use the Power BI REST API to prepare the semantic model for consumption</a:t>
            </a:r>
          </a:p>
          <a:p>
            <a:pPr lvl="1"/>
            <a:r>
              <a:rPr lang="en-US" dirty="0"/>
              <a:t>You must patch credentials for the datasource(s) used by the semantic model</a:t>
            </a:r>
          </a:p>
          <a:p>
            <a:pPr lvl="1"/>
            <a:r>
              <a:rPr lang="en-US" dirty="0"/>
              <a:t>You must initiate refresh operation</a:t>
            </a:r>
          </a:p>
          <a:p>
            <a:pPr lvl="1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FE23534-21BB-DE1F-BD47-DE7E145A76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2323"/>
          <a:stretch/>
        </p:blipFill>
        <p:spPr>
          <a:xfrm>
            <a:off x="1211328" y="3218756"/>
            <a:ext cx="7369179" cy="233621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06584111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A12BB4-0D64-71CF-E173-F290FEE34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Customer Tenant Provisioning in Demo2-CreteItem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0896B-98FD-C627-5730-8FBD653F9E0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785104"/>
          </a:xfrm>
        </p:spPr>
        <p:txBody>
          <a:bodyPr/>
          <a:lstStyle/>
          <a:p>
            <a:r>
              <a:rPr lang="en-US" dirty="0"/>
              <a:t>Flow to create import-mode semantic model and report</a:t>
            </a:r>
          </a:p>
          <a:p>
            <a:pPr lvl="1"/>
            <a:r>
              <a:rPr lang="en-US" dirty="0"/>
              <a:t>Create workspace and assign workspace members</a:t>
            </a:r>
          </a:p>
          <a:p>
            <a:pPr lvl="1"/>
            <a:r>
              <a:rPr lang="en-US" dirty="0"/>
              <a:t>Create import-mode semantic model using 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CreateItem</a:t>
            </a:r>
            <a:r>
              <a:rPr lang="en-US" dirty="0"/>
              <a:t> API</a:t>
            </a:r>
          </a:p>
          <a:p>
            <a:pPr lvl="1"/>
            <a:r>
              <a:rPr lang="en-US" dirty="0"/>
              <a:t>Set semantic model credentials and run refresh operation using Power BI REST API</a:t>
            </a:r>
          </a:p>
          <a:p>
            <a:pPr lvl="1"/>
            <a:r>
              <a:rPr lang="en-US" dirty="0"/>
              <a:t>Create new report which is bound to import-mode semantic model using 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CreateItem</a:t>
            </a:r>
            <a:r>
              <a:rPr lang="en-US" dirty="0"/>
              <a:t> API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B8A2D2A-D57A-19E9-4370-EF82F2E11E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438" y="3282626"/>
            <a:ext cx="5196587" cy="241552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89C4F1B-690E-0FE5-D4A3-2B4E1F8C3F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2156" y="3282626"/>
            <a:ext cx="4674435" cy="182309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7DFE6FCA-3D2D-13B9-77C3-6FF794565CA1}"/>
              </a:ext>
            </a:extLst>
          </p:cNvPr>
          <p:cNvSpPr/>
          <p:nvPr/>
        </p:nvSpPr>
        <p:spPr bwMode="auto">
          <a:xfrm>
            <a:off x="6111074" y="3827847"/>
            <a:ext cx="925033" cy="467832"/>
          </a:xfrm>
          <a:prstGeom prst="rightArrow">
            <a:avLst/>
          </a:prstGeom>
          <a:solidFill>
            <a:schemeClr val="accent4"/>
          </a:solidFill>
          <a:ln w="19050">
            <a:solidFill>
              <a:srgbClr val="6C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7147495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A0CF5-E073-F0B9-26AD-BBB0CC989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Introducing Long Running Operations (LRO)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4452E8-E0C5-8DF5-6615-EB971084F3A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909036"/>
          </a:xfrm>
        </p:spPr>
        <p:txBody>
          <a:bodyPr/>
          <a:lstStyle/>
          <a:p>
            <a:r>
              <a:rPr lang="en-US" dirty="0"/>
              <a:t>Fabric User API standardizes programming pattern for </a:t>
            </a: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Long Running Operations (LRO)</a:t>
            </a:r>
            <a:endParaRPr lang="en-US" b="1" dirty="0">
              <a:solidFill>
                <a:schemeClr val="accent3">
                  <a:lumMod val="75000"/>
                </a:schemeClr>
              </a:solidFill>
            </a:endParaRPr>
          </a:p>
          <a:p>
            <a:pPr lvl="1"/>
            <a:r>
              <a:rPr lang="en-US" dirty="0"/>
              <a:t>Used to monitor and wait on asynchronous operating running in Microsoft cloud</a:t>
            </a:r>
          </a:p>
          <a:p>
            <a:pPr lvl="1"/>
            <a:r>
              <a:rPr lang="en-US" dirty="0"/>
              <a:t>Single endpoint may conditionally return either synchronous response and asynchronous response</a:t>
            </a:r>
          </a:p>
          <a:p>
            <a:pPr>
              <a:spcBef>
                <a:spcPts val="1800"/>
              </a:spcBef>
            </a:pPr>
            <a:r>
              <a:rPr lang="en-US" sz="2000" b="1" dirty="0">
                <a:solidFill>
                  <a:srgbClr val="6C0000"/>
                </a:solidFill>
              </a:rPr>
              <a:t>CreateItem</a:t>
            </a:r>
            <a:r>
              <a:rPr lang="en-US" dirty="0"/>
              <a:t> is good example of API that implements </a:t>
            </a: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Long Running Operations</a:t>
            </a:r>
            <a:r>
              <a:rPr lang="en-US" dirty="0"/>
              <a:t> pattern</a:t>
            </a:r>
            <a:endParaRPr lang="en-US" b="1" dirty="0">
              <a:solidFill>
                <a:schemeClr val="accent3">
                  <a:lumMod val="75000"/>
                </a:schemeClr>
              </a:solidFill>
            </a:endParaRPr>
          </a:p>
          <a:p>
            <a:pPr lvl="1"/>
            <a:r>
              <a:rPr lang="en-US" sz="1600" b="1" dirty="0">
                <a:solidFill>
                  <a:srgbClr val="6C0000"/>
                </a:solidFill>
              </a:rPr>
              <a:t>CreateItem</a:t>
            </a:r>
            <a:r>
              <a:rPr lang="en-US" dirty="0"/>
              <a:t> might return either </a:t>
            </a:r>
            <a:r>
              <a:rPr lang="en-US" sz="1600" b="1" dirty="0">
                <a:solidFill>
                  <a:srgbClr val="6C0000"/>
                </a:solidFill>
              </a:rPr>
              <a:t>201 Created</a:t>
            </a:r>
            <a:r>
              <a:rPr lang="en-US" dirty="0"/>
              <a:t> or </a:t>
            </a:r>
            <a:r>
              <a:rPr lang="en-US" sz="1600" b="1" dirty="0">
                <a:solidFill>
                  <a:srgbClr val="6C0000"/>
                </a:solidFill>
              </a:rPr>
              <a:t>202 Accepted</a:t>
            </a:r>
            <a:r>
              <a:rPr lang="en-US" dirty="0"/>
              <a:t> on successful call</a:t>
            </a:r>
          </a:p>
          <a:p>
            <a:pPr lvl="1"/>
            <a:r>
              <a:rPr lang="en-US" sz="1600" b="1" dirty="0">
                <a:solidFill>
                  <a:srgbClr val="6C0000"/>
                </a:solidFill>
              </a:rPr>
              <a:t>CreateItem</a:t>
            </a:r>
            <a:r>
              <a:rPr lang="en-US" dirty="0"/>
              <a:t> returns </a:t>
            </a:r>
            <a:r>
              <a:rPr lang="en-US" sz="1600" b="1" dirty="0">
                <a:solidFill>
                  <a:srgbClr val="6C0000"/>
                </a:solidFill>
              </a:rPr>
              <a:t>201 Created</a:t>
            </a:r>
            <a:r>
              <a:rPr lang="en-US" dirty="0"/>
              <a:t> when it successfully created the item in a synchronous operation </a:t>
            </a:r>
            <a:endParaRPr lang="en-US" b="1" dirty="0">
              <a:solidFill>
                <a:srgbClr val="6C0000"/>
              </a:solidFill>
            </a:endParaRPr>
          </a:p>
          <a:p>
            <a:pPr lvl="1"/>
            <a:r>
              <a:rPr lang="en-US" sz="1600" b="1" dirty="0">
                <a:solidFill>
                  <a:srgbClr val="6C0000"/>
                </a:solidFill>
              </a:rPr>
              <a:t>CreateItem</a:t>
            </a:r>
            <a:r>
              <a:rPr lang="en-US" dirty="0"/>
              <a:t> returns </a:t>
            </a:r>
            <a:r>
              <a:rPr lang="en-US" sz="1600" b="1" dirty="0">
                <a:solidFill>
                  <a:srgbClr val="6C0000"/>
                </a:solidFill>
              </a:rPr>
              <a:t>202 Accepted</a:t>
            </a:r>
            <a:r>
              <a:rPr lang="en-US" dirty="0"/>
              <a:t> when it successfully starts async operation to create the item</a:t>
            </a:r>
          </a:p>
          <a:p>
            <a:pPr lvl="1"/>
            <a:r>
              <a:rPr lang="en-US" sz="1600" b="1" dirty="0">
                <a:solidFill>
                  <a:srgbClr val="6C0000"/>
                </a:solidFill>
              </a:rPr>
              <a:t>ExecutePostRequest</a:t>
            </a:r>
            <a:r>
              <a:rPr lang="en-US" dirty="0"/>
              <a:t> must be implemented to handle both </a:t>
            </a:r>
            <a:r>
              <a:rPr lang="en-US" b="1" dirty="0">
                <a:solidFill>
                  <a:srgbClr val="6C0000"/>
                </a:solidFill>
              </a:rPr>
              <a:t>201</a:t>
            </a:r>
            <a:r>
              <a:rPr lang="en-US" dirty="0"/>
              <a:t> response and </a:t>
            </a:r>
            <a:r>
              <a:rPr lang="en-US" sz="1800" b="1" dirty="0">
                <a:solidFill>
                  <a:srgbClr val="6C0000"/>
                </a:solidFill>
              </a:rPr>
              <a:t>202</a:t>
            </a:r>
            <a:r>
              <a:rPr lang="en-US" dirty="0"/>
              <a:t> responses</a:t>
            </a:r>
          </a:p>
          <a:p>
            <a:pPr>
              <a:spcBef>
                <a:spcPts val="1800"/>
              </a:spcBef>
            </a:pPr>
            <a:r>
              <a:rPr lang="en-US" dirty="0"/>
              <a:t>Response headers in </a:t>
            </a: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202 Accepted</a:t>
            </a:r>
            <a:r>
              <a:rPr lang="en-US" dirty="0"/>
              <a:t> response used to monitor Long Running Operations</a:t>
            </a:r>
          </a:p>
          <a:p>
            <a:pPr lvl="1"/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Location</a:t>
            </a:r>
            <a:r>
              <a:rPr lang="en-US" dirty="0"/>
              <a:t> response header contains URL to call Get Operation Status API</a:t>
            </a:r>
          </a:p>
          <a:p>
            <a:pPr lvl="1"/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x-</a:t>
            </a:r>
            <a:r>
              <a:rPr lang="en-US" sz="1600" b="1" dirty="0" err="1">
                <a:solidFill>
                  <a:schemeClr val="accent3">
                    <a:lumMod val="75000"/>
                  </a:schemeClr>
                </a:solidFill>
              </a:rPr>
              <a:t>ms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-operation-id</a:t>
            </a:r>
            <a:r>
              <a:rPr lang="en-US" dirty="0"/>
              <a:t> response header contains GUID-based Id of operation</a:t>
            </a:r>
          </a:p>
          <a:p>
            <a:pPr lvl="1"/>
            <a:r>
              <a:rPr lang="en-US" sz="1400" b="1" dirty="0">
                <a:solidFill>
                  <a:schemeClr val="accent3">
                    <a:lumMod val="75000"/>
                  </a:schemeClr>
                </a:solidFill>
              </a:rPr>
              <a:t>Retry-After</a:t>
            </a:r>
            <a:r>
              <a:rPr lang="en-US" dirty="0"/>
              <a:t> response header contains number of seconds to wait</a:t>
            </a:r>
          </a:p>
        </p:txBody>
      </p:sp>
    </p:spTree>
    <p:extLst>
      <p:ext uri="{BB962C8B-B14F-4D97-AF65-F5344CB8AC3E}">
        <p14:creationId xmlns:p14="http://schemas.microsoft.com/office/powerpoint/2010/main" val="116231118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63D70D-F5C1-44BB-0130-EC696C010B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 Running Operations – Part 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729FEF-32DC-FD30-8041-C0F1ADBFF3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138773"/>
          </a:xfrm>
        </p:spPr>
        <p:txBody>
          <a:bodyPr/>
          <a:lstStyle/>
          <a:p>
            <a:r>
              <a:rPr lang="en-US" dirty="0"/>
              <a:t>Calls to </a:t>
            </a:r>
            <a:r>
              <a:rPr lang="en-US" sz="2400" b="1" dirty="0">
                <a:solidFill>
                  <a:srgbClr val="6C0000"/>
                </a:solidFill>
              </a:rPr>
              <a:t>CreateItem</a:t>
            </a:r>
            <a:r>
              <a:rPr lang="en-US" dirty="0"/>
              <a:t> might return </a:t>
            </a:r>
            <a:r>
              <a:rPr lang="en-US" sz="2400" b="1" dirty="0">
                <a:solidFill>
                  <a:srgbClr val="6C0000"/>
                </a:solidFill>
              </a:rPr>
              <a:t>201 Created</a:t>
            </a:r>
            <a:r>
              <a:rPr lang="en-US" dirty="0"/>
              <a:t> or </a:t>
            </a:r>
            <a:r>
              <a:rPr lang="en-US" sz="2400" b="1" dirty="0">
                <a:solidFill>
                  <a:srgbClr val="6C0000"/>
                </a:solidFill>
              </a:rPr>
              <a:t>202 Accepted</a:t>
            </a:r>
            <a:endParaRPr lang="en-US" b="1" dirty="0">
              <a:solidFill>
                <a:srgbClr val="6C0000"/>
              </a:solidFill>
            </a:endParaRPr>
          </a:p>
          <a:p>
            <a:pPr lvl="1"/>
            <a:r>
              <a:rPr lang="en-US" dirty="0"/>
              <a:t>Calls that return </a:t>
            </a:r>
            <a:r>
              <a:rPr lang="en-US" sz="1800" b="1" dirty="0">
                <a:solidFill>
                  <a:srgbClr val="6C0000"/>
                </a:solidFill>
              </a:rPr>
              <a:t>201 Created</a:t>
            </a:r>
            <a:r>
              <a:rPr lang="en-US" dirty="0"/>
              <a:t> are synchronous</a:t>
            </a:r>
          </a:p>
          <a:p>
            <a:pPr lvl="1"/>
            <a:r>
              <a:rPr lang="en-US" dirty="0"/>
              <a:t>Calls that return </a:t>
            </a:r>
            <a:r>
              <a:rPr lang="en-US" sz="1800" b="1" dirty="0">
                <a:solidFill>
                  <a:srgbClr val="6C0000"/>
                </a:solidFill>
              </a:rPr>
              <a:t>202 Accepted</a:t>
            </a:r>
            <a:r>
              <a:rPr lang="en-US" dirty="0"/>
              <a:t> are asynchronous and considered to be </a:t>
            </a:r>
            <a:r>
              <a:rPr lang="en-US" sz="1800" b="1" dirty="0">
                <a:solidFill>
                  <a:srgbClr val="6C0000"/>
                </a:solidFill>
              </a:rPr>
              <a:t>long running operations</a:t>
            </a:r>
            <a:endParaRPr lang="en-US" b="1" dirty="0">
              <a:solidFill>
                <a:srgbClr val="6C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30F885-64F4-0956-073A-4438F08B9A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4140" y="2499714"/>
            <a:ext cx="7293023" cy="409621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E9FECC73-3A7A-2367-9D5D-1ADD6F4471D6}"/>
              </a:ext>
            </a:extLst>
          </p:cNvPr>
          <p:cNvSpPr/>
          <p:nvPr/>
        </p:nvSpPr>
        <p:spPr bwMode="auto">
          <a:xfrm>
            <a:off x="138222" y="5465113"/>
            <a:ext cx="2041451" cy="420105"/>
          </a:xfrm>
          <a:prstGeom prst="rightArrow">
            <a:avLst>
              <a:gd name="adj1" fmla="val 65762"/>
              <a:gd name="adj2" fmla="val 73643"/>
            </a:avLst>
          </a:prstGeom>
          <a:solidFill>
            <a:schemeClr val="accent4">
              <a:lumMod val="20000"/>
              <a:lumOff val="80000"/>
            </a:schemeClr>
          </a:solidFill>
          <a:ln w="6350">
            <a:solidFill>
              <a:schemeClr val="tx1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0" dirty="0">
                <a:solidFill>
                  <a:schemeClr val="tx2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long-running operation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580225B0-AC6C-B5E7-E591-A91AB53397B7}"/>
              </a:ext>
            </a:extLst>
          </p:cNvPr>
          <p:cNvSpPr/>
          <p:nvPr/>
        </p:nvSpPr>
        <p:spPr bwMode="auto">
          <a:xfrm>
            <a:off x="127589" y="4690605"/>
            <a:ext cx="2041451" cy="420105"/>
          </a:xfrm>
          <a:prstGeom prst="rightArrow">
            <a:avLst>
              <a:gd name="adj1" fmla="val 65762"/>
              <a:gd name="adj2" fmla="val 73643"/>
            </a:avLst>
          </a:prstGeom>
          <a:solidFill>
            <a:schemeClr val="accent4">
              <a:lumMod val="20000"/>
              <a:lumOff val="80000"/>
            </a:schemeClr>
          </a:soli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0" dirty="0">
                <a:solidFill>
                  <a:schemeClr val="tx2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synchronous operation</a:t>
            </a:r>
          </a:p>
        </p:txBody>
      </p:sp>
    </p:spTree>
    <p:extLst>
      <p:ext uri="{BB962C8B-B14F-4D97-AF65-F5344CB8AC3E}">
        <p14:creationId xmlns:p14="http://schemas.microsoft.com/office/powerpoint/2010/main" val="377368505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63D70D-F5C1-44BB-0130-EC696C010B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 Running Operations – Part 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729FEF-32DC-FD30-8041-C0F1ADBFF3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139047"/>
          </a:xfrm>
        </p:spPr>
        <p:txBody>
          <a:bodyPr/>
          <a:lstStyle/>
          <a:p>
            <a:r>
              <a:rPr lang="en-US" dirty="0"/>
              <a:t>Asynchronous calls which return </a:t>
            </a:r>
            <a:r>
              <a:rPr lang="en-US" sz="2000" b="1" dirty="0">
                <a:solidFill>
                  <a:srgbClr val="6C0000"/>
                </a:solidFill>
              </a:rPr>
              <a:t>202 Accepted</a:t>
            </a:r>
            <a:r>
              <a:rPr lang="en-US" dirty="0"/>
              <a:t> include two important response headers</a:t>
            </a:r>
          </a:p>
          <a:p>
            <a:pPr lvl="1"/>
            <a:r>
              <a:rPr lang="en-US" sz="1800" b="1" dirty="0">
                <a:solidFill>
                  <a:srgbClr val="6C0000"/>
                </a:solidFill>
              </a:rPr>
              <a:t>Location</a:t>
            </a:r>
            <a:r>
              <a:rPr lang="en-US" dirty="0"/>
              <a:t> response header provides URL to call </a:t>
            </a:r>
            <a:r>
              <a:rPr lang="en-US" sz="1800" b="1" dirty="0">
                <a:solidFill>
                  <a:srgbClr val="6C0000"/>
                </a:solidFill>
              </a:rPr>
              <a:t>Get Operation State</a:t>
            </a:r>
            <a:r>
              <a:rPr lang="en-US" dirty="0"/>
              <a:t> API to get operation status</a:t>
            </a:r>
          </a:p>
          <a:p>
            <a:pPr lvl="1"/>
            <a:r>
              <a:rPr lang="en-US" sz="1800" b="1" dirty="0">
                <a:solidFill>
                  <a:srgbClr val="6C0000"/>
                </a:solidFill>
              </a:rPr>
              <a:t>Retry-After</a:t>
            </a:r>
            <a:r>
              <a:rPr lang="en-US" dirty="0"/>
              <a:t> response header returns number of seconds to wait before calling </a:t>
            </a:r>
            <a:r>
              <a:rPr lang="en-US" sz="1800" b="1" dirty="0">
                <a:solidFill>
                  <a:srgbClr val="6C0000"/>
                </a:solidFill>
              </a:rPr>
              <a:t>Get Operation State</a:t>
            </a:r>
          </a:p>
          <a:p>
            <a:pPr lvl="1"/>
            <a:r>
              <a:rPr lang="en-US" dirty="0"/>
              <a:t>Fabric User API enforces </a:t>
            </a:r>
            <a:r>
              <a:rPr lang="en-US" sz="1600" b="1" dirty="0">
                <a:solidFill>
                  <a:srgbClr val="6C0000"/>
                </a:solidFill>
              </a:rPr>
              <a:t>throttling</a:t>
            </a:r>
            <a:r>
              <a:rPr lang="en-US" dirty="0"/>
              <a:t> to prevent caller from checking operation status too frequently</a:t>
            </a:r>
          </a:p>
          <a:p>
            <a:pPr lvl="1"/>
            <a:r>
              <a:rPr lang="en-US" dirty="0"/>
              <a:t>Calling too frequently for specific time window results in status code of </a:t>
            </a:r>
            <a:r>
              <a:rPr lang="en-US" sz="1800" b="1" dirty="0">
                <a:solidFill>
                  <a:srgbClr val="6C0000"/>
                </a:solidFill>
              </a:rPr>
              <a:t>429 Too Many Requests</a:t>
            </a:r>
            <a:endParaRPr lang="en-US" b="1" dirty="0">
              <a:solidFill>
                <a:srgbClr val="6C0000"/>
              </a:solidFill>
            </a:endParaRPr>
          </a:p>
          <a:p>
            <a:pPr lvl="1"/>
            <a:r>
              <a:rPr lang="en-US" dirty="0"/>
              <a:t>Developer should poll until response </a:t>
            </a:r>
            <a:r>
              <a:rPr lang="en-US" sz="1800" b="1" dirty="0">
                <a:solidFill>
                  <a:srgbClr val="6C0000"/>
                </a:solidFill>
                <a:latin typeface="Lucida Console" panose="020B0609040504020204" pitchFamily="49" charset="0"/>
              </a:rPr>
              <a:t>operation.status</a:t>
            </a:r>
            <a:r>
              <a:rPr lang="en-US" sz="1800" dirty="0"/>
              <a:t> equals either </a:t>
            </a:r>
            <a:r>
              <a:rPr lang="en-US" sz="1800" b="1" dirty="0">
                <a:solidFill>
                  <a:srgbClr val="6C0000"/>
                </a:solidFill>
              </a:rPr>
              <a:t>Succeeded</a:t>
            </a:r>
            <a:r>
              <a:rPr lang="en-US" sz="1800" dirty="0"/>
              <a:t> or </a:t>
            </a:r>
            <a:r>
              <a:rPr lang="en-US" sz="1800" b="1" dirty="0">
                <a:solidFill>
                  <a:srgbClr val="6C0000"/>
                </a:solidFill>
              </a:rPr>
              <a:t>Failed</a:t>
            </a:r>
            <a:endParaRPr lang="en-US" b="1" dirty="0">
              <a:solidFill>
                <a:srgbClr val="6C000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E802C11-699B-A334-3121-46F34CDC4D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8296" y="3667694"/>
            <a:ext cx="6276113" cy="259912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63F9922-EBBD-A8A0-C431-A4F3B16651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7171" y="3686405"/>
            <a:ext cx="3924891" cy="178814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F7C55D5-B835-7D72-B03B-17D73F9A1654}"/>
              </a:ext>
            </a:extLst>
          </p:cNvPr>
          <p:cNvSpPr/>
          <p:nvPr/>
        </p:nvSpPr>
        <p:spPr bwMode="auto">
          <a:xfrm>
            <a:off x="8057468" y="5328541"/>
            <a:ext cx="3710598" cy="134032"/>
          </a:xfrm>
          <a:prstGeom prst="rect">
            <a:avLst/>
          </a:prstGeom>
          <a:noFill/>
          <a:ln w="28575">
            <a:solidFill>
              <a:srgbClr val="C00000"/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5F8EE8D-3BF2-2746-9256-47A41696E4FB}"/>
              </a:ext>
            </a:extLst>
          </p:cNvPr>
          <p:cNvSpPr/>
          <p:nvPr/>
        </p:nvSpPr>
        <p:spPr bwMode="auto">
          <a:xfrm>
            <a:off x="8069871" y="4923416"/>
            <a:ext cx="826913" cy="134032"/>
          </a:xfrm>
          <a:prstGeom prst="rect">
            <a:avLst/>
          </a:prstGeom>
          <a:noFill/>
          <a:ln w="28575">
            <a:solidFill>
              <a:srgbClr val="C00000"/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123186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63D70D-F5C1-44BB-0130-EC696C010B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 Running Operations – Part 3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729FEF-32DC-FD30-8041-C0F1ADBFF3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175" y="1227138"/>
            <a:ext cx="11604625" cy="1908215"/>
          </a:xfrm>
        </p:spPr>
        <p:txBody>
          <a:bodyPr/>
          <a:lstStyle/>
          <a:p>
            <a:r>
              <a:rPr lang="en-US" dirty="0"/>
              <a:t>In calls to </a:t>
            </a:r>
            <a:r>
              <a:rPr lang="en-US" sz="2000" b="1" dirty="0">
                <a:solidFill>
                  <a:srgbClr val="6C0000"/>
                </a:solidFill>
              </a:rPr>
              <a:t>Get Operation Status</a:t>
            </a:r>
            <a:r>
              <a:rPr lang="en-US" dirty="0"/>
              <a:t> which return </a:t>
            </a:r>
            <a:r>
              <a:rPr lang="en-US" sz="2000" b="1" dirty="0">
                <a:solidFill>
                  <a:srgbClr val="6C0000"/>
                </a:solidFill>
              </a:rPr>
              <a:t>operation.status == "Succeeded"</a:t>
            </a:r>
            <a:endParaRPr lang="en-US" b="1" dirty="0">
              <a:solidFill>
                <a:srgbClr val="6C0000"/>
              </a:solidFill>
            </a:endParaRPr>
          </a:p>
          <a:p>
            <a:pPr lvl="1"/>
            <a:r>
              <a:rPr lang="en-US" dirty="0"/>
              <a:t>If response does not include </a:t>
            </a:r>
            <a:r>
              <a:rPr lang="en-US" sz="1800" b="1" dirty="0">
                <a:solidFill>
                  <a:srgbClr val="6C0000"/>
                </a:solidFill>
              </a:rPr>
              <a:t>Location</a:t>
            </a:r>
            <a:r>
              <a:rPr lang="en-US" dirty="0"/>
              <a:t> header, that means there is no result to return to caller</a:t>
            </a:r>
          </a:p>
          <a:p>
            <a:pPr lvl="1"/>
            <a:r>
              <a:rPr lang="en-US" dirty="0"/>
              <a:t>If response includes </a:t>
            </a:r>
            <a:r>
              <a:rPr lang="en-US" sz="1800" b="1" dirty="0">
                <a:solidFill>
                  <a:srgbClr val="6C0000"/>
                </a:solidFill>
              </a:rPr>
              <a:t>Location</a:t>
            </a:r>
            <a:r>
              <a:rPr lang="en-US" dirty="0"/>
              <a:t> header, then you should call </a:t>
            </a:r>
            <a:r>
              <a:rPr lang="en-US" sz="1800" b="1" dirty="0">
                <a:solidFill>
                  <a:srgbClr val="6C0000"/>
                </a:solidFill>
              </a:rPr>
              <a:t>Get Operation Result</a:t>
            </a:r>
            <a:r>
              <a:rPr lang="en-US" dirty="0"/>
              <a:t> to fetch result</a:t>
            </a:r>
          </a:p>
          <a:p>
            <a:pPr lvl="1"/>
            <a:r>
              <a:rPr lang="en-US" dirty="0"/>
              <a:t>Add </a:t>
            </a:r>
            <a:r>
              <a:rPr lang="en-US" sz="1800" b="1" dirty="0">
                <a:solidFill>
                  <a:srgbClr val="6C0000"/>
                </a:solidFill>
              </a:rPr>
              <a:t>/result</a:t>
            </a:r>
            <a:r>
              <a:rPr lang="en-US" dirty="0"/>
              <a:t> to end of URL in </a:t>
            </a:r>
            <a:r>
              <a:rPr lang="en-US" sz="1800" b="1" dirty="0">
                <a:solidFill>
                  <a:srgbClr val="6C0000"/>
                </a:solidFill>
              </a:rPr>
              <a:t>Location</a:t>
            </a:r>
            <a:r>
              <a:rPr lang="en-US" dirty="0"/>
              <a:t> header to call </a:t>
            </a:r>
            <a:r>
              <a:rPr lang="en-US" sz="1800" b="1" dirty="0">
                <a:solidFill>
                  <a:srgbClr val="6C0000"/>
                </a:solidFill>
              </a:rPr>
              <a:t>Get Operation Result</a:t>
            </a:r>
            <a:r>
              <a:rPr lang="en-US" dirty="0"/>
              <a:t> </a:t>
            </a:r>
          </a:p>
          <a:p>
            <a:pPr lvl="1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12D14E-35BE-B5EE-89FC-F8D77E3A19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5390" y="2907702"/>
            <a:ext cx="6380916" cy="381281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877DECA1-00FE-152E-455C-7C2571A1D25D}"/>
              </a:ext>
            </a:extLst>
          </p:cNvPr>
          <p:cNvSpPr/>
          <p:nvPr/>
        </p:nvSpPr>
        <p:spPr bwMode="auto">
          <a:xfrm>
            <a:off x="407032" y="4178802"/>
            <a:ext cx="1947239" cy="334362"/>
          </a:xfrm>
          <a:prstGeom prst="rightArrow">
            <a:avLst>
              <a:gd name="adj1" fmla="val 65762"/>
              <a:gd name="adj2" fmla="val 73643"/>
            </a:avLst>
          </a:prstGeom>
          <a:solidFill>
            <a:schemeClr val="accent4">
              <a:lumMod val="20000"/>
              <a:lumOff val="80000"/>
            </a:schemeClr>
          </a:soli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0" rIns="18288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00" b="1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Location</a:t>
            </a:r>
            <a:r>
              <a:rPr lang="en-US" sz="1000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 header absent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35922AB3-762D-29CC-63CE-CB1430092265}"/>
              </a:ext>
            </a:extLst>
          </p:cNvPr>
          <p:cNvSpPr/>
          <p:nvPr/>
        </p:nvSpPr>
        <p:spPr bwMode="auto">
          <a:xfrm>
            <a:off x="407032" y="4780703"/>
            <a:ext cx="1947239" cy="334362"/>
          </a:xfrm>
          <a:prstGeom prst="rightArrow">
            <a:avLst>
              <a:gd name="adj1" fmla="val 65762"/>
              <a:gd name="adj2" fmla="val 73643"/>
            </a:avLst>
          </a:prstGeom>
          <a:solidFill>
            <a:schemeClr val="accent4">
              <a:lumMod val="20000"/>
              <a:lumOff val="80000"/>
            </a:schemeClr>
          </a:solidFill>
          <a:ln w="6350">
            <a:solidFill>
              <a:schemeClr val="tx1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0" rIns="18288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00" b="1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Location</a:t>
            </a:r>
            <a:r>
              <a:rPr lang="en-US" sz="1000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 header exists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E402D88A-74E8-C228-21EA-58F2676E4D29}"/>
              </a:ext>
            </a:extLst>
          </p:cNvPr>
          <p:cNvSpPr/>
          <p:nvPr/>
        </p:nvSpPr>
        <p:spPr bwMode="auto">
          <a:xfrm flipH="1">
            <a:off x="7008441" y="5062184"/>
            <a:ext cx="2220383" cy="291202"/>
          </a:xfrm>
          <a:prstGeom prst="rightArrow">
            <a:avLst>
              <a:gd name="adj1" fmla="val 80324"/>
              <a:gd name="adj2" fmla="val 73643"/>
            </a:avLst>
          </a:prstGeom>
          <a:solidFill>
            <a:schemeClr val="accent4">
              <a:lumMod val="20000"/>
              <a:lumOff val="80000"/>
            </a:schemeClr>
          </a:solidFill>
          <a:ln w="6350">
            <a:solidFill>
              <a:schemeClr val="tx1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0" rIns="18288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00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Call to </a:t>
            </a:r>
            <a:r>
              <a:rPr lang="en-US" sz="1000" b="1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Get Operation Result</a:t>
            </a:r>
          </a:p>
        </p:txBody>
      </p:sp>
    </p:spTree>
    <p:extLst>
      <p:ext uri="{BB962C8B-B14F-4D97-AF65-F5344CB8AC3E}">
        <p14:creationId xmlns:p14="http://schemas.microsoft.com/office/powerpoint/2010/main" val="412405366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E7EB5-707A-ABC5-5D14-8952442F2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Binding Reports to Semantic Models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505D79-8ADC-18DB-A531-0F46CED2AEF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175" y="1227138"/>
            <a:ext cx="11604625" cy="3524042"/>
          </a:xfrm>
        </p:spPr>
        <p:txBody>
          <a:bodyPr/>
          <a:lstStyle/>
          <a:p>
            <a:r>
              <a:rPr lang="en-US" dirty="0"/>
              <a:t>When creating report from item definition, you must bind report to semantic model</a:t>
            </a:r>
          </a:p>
          <a:p>
            <a:pPr lvl="1"/>
            <a:r>
              <a:rPr lang="en-US" dirty="0"/>
              <a:t>Report definition maintained 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report.json</a:t>
            </a:r>
            <a:r>
              <a:rPr lang="en-US" dirty="0"/>
              <a:t> while 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definition.pbir</a:t>
            </a:r>
            <a:r>
              <a:rPr lang="en-US" dirty="0"/>
              <a:t> only used to bind report to semantic model</a:t>
            </a:r>
          </a:p>
          <a:p>
            <a:pPr lvl="1"/>
            <a:r>
              <a:rPr lang="en-US" dirty="0"/>
              <a:t>Report definition has dependencies on names of tables, columns and measures in semantic model</a:t>
            </a:r>
          </a:p>
          <a:p>
            <a:pPr lvl="1"/>
            <a:r>
              <a:rPr lang="en-US" dirty="0"/>
              <a:t>Report has no dependencies on the type of underlying semantic model</a:t>
            </a:r>
          </a:p>
          <a:p>
            <a:pPr lvl="1"/>
            <a:r>
              <a:rPr lang="en-US" dirty="0"/>
              <a:t>Shared report definition can be bound to import-model semantic models and DirectLake semantic models</a:t>
            </a:r>
          </a:p>
          <a:p>
            <a:pPr>
              <a:spcBef>
                <a:spcPts val="1800"/>
              </a:spcBef>
            </a:pPr>
            <a:r>
              <a:rPr lang="en-US" dirty="0"/>
              <a:t>When you create a new report, you need to bind it to a target semantic model </a:t>
            </a:r>
          </a:p>
          <a:p>
            <a:pPr lvl="1"/>
            <a:r>
              <a:rPr lang="en-US" dirty="0"/>
              <a:t>When you create a new semantic model, you need to capture item </a:t>
            </a:r>
            <a:r>
              <a:rPr lang="en-US" sz="1800" b="1" dirty="0">
                <a:solidFill>
                  <a:srgbClr val="6C0000"/>
                </a:solidFill>
              </a:rPr>
              <a:t>Id</a:t>
            </a:r>
            <a:r>
              <a:rPr lang="en-US" dirty="0"/>
              <a:t> returned from </a:t>
            </a:r>
            <a:r>
              <a:rPr lang="en-US" sz="1800" b="1" dirty="0">
                <a:solidFill>
                  <a:srgbClr val="6C0000"/>
                </a:solidFill>
              </a:rPr>
              <a:t>Create Item</a:t>
            </a:r>
            <a:endParaRPr lang="en-US" b="1" dirty="0">
              <a:solidFill>
                <a:srgbClr val="6C0000"/>
              </a:solidFill>
            </a:endParaRPr>
          </a:p>
          <a:p>
            <a:pPr lvl="1"/>
            <a:r>
              <a:rPr lang="en-US" dirty="0"/>
              <a:t>When creating the item definition for the report, you use item </a:t>
            </a:r>
            <a:r>
              <a:rPr lang="en-US" sz="1800" b="1" dirty="0">
                <a:solidFill>
                  <a:srgbClr val="6C0000"/>
                </a:solidFill>
              </a:rPr>
              <a:t>Id</a:t>
            </a:r>
            <a:r>
              <a:rPr lang="en-US" dirty="0"/>
              <a:t> for semantic model for binding</a:t>
            </a:r>
          </a:p>
          <a:p>
            <a:pPr lvl="1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FE23534-21BB-DE1F-BD47-DE7E145A76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1550"/>
          <a:stretch/>
        </p:blipFill>
        <p:spPr>
          <a:xfrm>
            <a:off x="3240714" y="4542723"/>
            <a:ext cx="4968248" cy="226130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1B32C147-FD09-929F-0F7B-20B38AB2DD35}"/>
              </a:ext>
            </a:extLst>
          </p:cNvPr>
          <p:cNvSpPr/>
          <p:nvPr/>
        </p:nvSpPr>
        <p:spPr bwMode="auto">
          <a:xfrm>
            <a:off x="993059" y="5426050"/>
            <a:ext cx="2338732" cy="341336"/>
          </a:xfrm>
          <a:prstGeom prst="rightArrow">
            <a:avLst>
              <a:gd name="adj1" fmla="val 80324"/>
              <a:gd name="adj2" fmla="val 73643"/>
            </a:avLst>
          </a:prstGeom>
          <a:solidFill>
            <a:schemeClr val="accent4">
              <a:lumMod val="20000"/>
              <a:lumOff val="80000"/>
            </a:schemeClr>
          </a:solidFill>
          <a:ln w="6350">
            <a:solidFill>
              <a:schemeClr val="tx1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0" rIns="18288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00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Capture </a:t>
            </a:r>
            <a:r>
              <a:rPr lang="en-US" sz="1000" b="1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model</a:t>
            </a:r>
            <a:r>
              <a:rPr lang="en-US" sz="1000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 object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41B0C268-2AB6-34E7-7715-825ED9266466}"/>
              </a:ext>
            </a:extLst>
          </p:cNvPr>
          <p:cNvSpPr/>
          <p:nvPr/>
        </p:nvSpPr>
        <p:spPr bwMode="auto">
          <a:xfrm>
            <a:off x="993058" y="6015005"/>
            <a:ext cx="2338732" cy="541401"/>
          </a:xfrm>
          <a:prstGeom prst="rightArrow">
            <a:avLst>
              <a:gd name="adj1" fmla="val 80324"/>
              <a:gd name="adj2" fmla="val 73643"/>
            </a:avLst>
          </a:prstGeom>
          <a:solidFill>
            <a:schemeClr val="accent4">
              <a:lumMod val="20000"/>
              <a:lumOff val="80000"/>
            </a:schemeClr>
          </a:solidFill>
          <a:ln w="6350">
            <a:solidFill>
              <a:schemeClr val="tx1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00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Pass </a:t>
            </a:r>
            <a:r>
              <a:rPr lang="en-US" sz="1000" b="1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model.id</a:t>
            </a:r>
            <a:r>
              <a:rPr lang="en-US" sz="1000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 when creating item definition for report</a:t>
            </a:r>
          </a:p>
        </p:txBody>
      </p:sp>
    </p:spTree>
    <p:extLst>
      <p:ext uri="{BB962C8B-B14F-4D97-AF65-F5344CB8AC3E}">
        <p14:creationId xmlns:p14="http://schemas.microsoft.com/office/powerpoint/2010/main" val="186014248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D9F671-4EC3-06A7-D3E9-994A1BB51A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Report using CreateItem API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5EB4B9-FB90-B4D4-6AD2-D5FDF5D94CF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989314"/>
            <a:ext cx="11604521" cy="1431161"/>
          </a:xfrm>
        </p:spPr>
        <p:txBody>
          <a:bodyPr/>
          <a:lstStyle/>
          <a:p>
            <a:r>
              <a:rPr lang="en-US" dirty="0"/>
              <a:t>Creating Report involves definition with the following parts</a:t>
            </a:r>
          </a:p>
          <a:p>
            <a:pPr lvl="1"/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definition.pbir</a:t>
            </a:r>
            <a:r>
              <a:rPr lang="en-US" dirty="0"/>
              <a:t> –file containing metadata for Id of target semantic model</a:t>
            </a:r>
          </a:p>
          <a:p>
            <a:pPr lvl="1"/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report.json</a:t>
            </a:r>
            <a:r>
              <a:rPr lang="en-US" dirty="0"/>
              <a:t> – file containing report layout with pages and visuals</a:t>
            </a:r>
          </a:p>
          <a:p>
            <a:pPr lvl="1"/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CY24su02.json</a:t>
            </a:r>
            <a:r>
              <a:rPr lang="en-US" dirty="0"/>
              <a:t> –Power BI Desktop report theme file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52CE44-787B-4C30-E4B2-812769C2CE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7877" y="2531528"/>
            <a:ext cx="9145500" cy="436457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677D317-7C2E-2ADD-0D55-68DA46B2E1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3059" y="3382962"/>
            <a:ext cx="4096257" cy="1941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537745"/>
      </p:ext>
    </p:extLst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B814F5-07EF-BCC8-C714-48A3129CC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Exporting Existing Items using Get Item Definition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15FA1D-6ECE-9DC9-4F40-D8A5130310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462486"/>
          </a:xfrm>
        </p:spPr>
        <p:txBody>
          <a:bodyPr/>
          <a:lstStyle/>
          <a:p>
            <a:r>
              <a:rPr lang="en-US" sz="2000" b="1" dirty="0">
                <a:solidFill>
                  <a:srgbClr val="6C0000"/>
                </a:solidFill>
              </a:rPr>
              <a:t>Get Item Definition</a:t>
            </a:r>
            <a:r>
              <a:rPr lang="en-US" dirty="0"/>
              <a:t> API allows you retrieve item definition for existing items</a:t>
            </a:r>
          </a:p>
          <a:p>
            <a:pPr lvl="1"/>
            <a:r>
              <a:rPr lang="en-US" dirty="0"/>
              <a:t>Call </a:t>
            </a:r>
            <a:r>
              <a:rPr lang="en-US" sz="1600" b="1" dirty="0">
                <a:solidFill>
                  <a:schemeClr val="accent3">
                    <a:lumMod val="50000"/>
                  </a:schemeClr>
                </a:solidFill>
              </a:rPr>
              <a:t>Get Items</a:t>
            </a:r>
            <a:r>
              <a:rPr lang="en-US" dirty="0"/>
              <a:t> to discover set of item Ids in workspace then call </a:t>
            </a:r>
            <a:r>
              <a:rPr lang="en-US" sz="1600" b="1" dirty="0">
                <a:solidFill>
                  <a:schemeClr val="accent3">
                    <a:lumMod val="50000"/>
                  </a:schemeClr>
                </a:solidFill>
              </a:rPr>
              <a:t>Get Item Definition</a:t>
            </a:r>
            <a:r>
              <a:rPr lang="en-US" dirty="0"/>
              <a:t> once for each item Id</a:t>
            </a:r>
          </a:p>
          <a:p>
            <a:pPr lvl="1"/>
            <a:r>
              <a:rPr lang="en-US" dirty="0"/>
              <a:t>Make it possible to create a folder on local file system with set of files for each item definition part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r>
              <a:rPr lang="en-US" dirty="0"/>
              <a:t>Exported items definitions used to reverse engineering item definition parts needed for calling </a:t>
            </a:r>
            <a:r>
              <a:rPr lang="en-US" sz="1800" b="1" dirty="0">
                <a:solidFill>
                  <a:srgbClr val="6C0000"/>
                </a:solidFill>
              </a:rPr>
              <a:t>CreateItem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0766412-195C-0FF3-EF0D-03A8D798FB97}"/>
              </a:ext>
            </a:extLst>
          </p:cNvPr>
          <p:cNvSpPr/>
          <p:nvPr/>
        </p:nvSpPr>
        <p:spPr bwMode="auto">
          <a:xfrm>
            <a:off x="1278254" y="2449902"/>
            <a:ext cx="2028629" cy="163311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Your Application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ADC6302-2E9A-8F20-9B37-92D78DBD1301}"/>
              </a:ext>
            </a:extLst>
          </p:cNvPr>
          <p:cNvSpPr/>
          <p:nvPr/>
        </p:nvSpPr>
        <p:spPr bwMode="auto">
          <a:xfrm>
            <a:off x="8215770" y="2449902"/>
            <a:ext cx="2028629" cy="1633111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Fabric User APIs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ADA9BD0-9177-530D-9599-F88090591CE4}"/>
              </a:ext>
            </a:extLst>
          </p:cNvPr>
          <p:cNvGrpSpPr/>
          <p:nvPr/>
        </p:nvGrpSpPr>
        <p:grpSpPr>
          <a:xfrm>
            <a:off x="3472942" y="2680856"/>
            <a:ext cx="4507843" cy="528397"/>
            <a:chOff x="3764022" y="4643606"/>
            <a:chExt cx="4507843" cy="709723"/>
          </a:xfrm>
        </p:grpSpPr>
        <p:sp>
          <p:nvSpPr>
            <p:cNvPr id="14" name="Arrow: Right 13">
              <a:extLst>
                <a:ext uri="{FF2B5EF4-FFF2-40B4-BE49-F238E27FC236}">
                  <a16:creationId xmlns:a16="http://schemas.microsoft.com/office/drawing/2014/main" id="{1F97AC54-DF2B-72D9-66AD-F11221CDECB9}"/>
                </a:ext>
              </a:extLst>
            </p:cNvPr>
            <p:cNvSpPr/>
            <p:nvPr/>
          </p:nvSpPr>
          <p:spPr bwMode="auto">
            <a:xfrm flipH="1">
              <a:off x="3764022" y="4720495"/>
              <a:ext cx="4507843" cy="555944"/>
            </a:xfrm>
            <a:prstGeom prst="rightArrow">
              <a:avLst>
                <a:gd name="adj1" fmla="val 65762"/>
                <a:gd name="adj2" fmla="val 73643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chemeClr val="tx2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GET - Get Item Definition</a:t>
              </a: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5E23101F-029F-AA9F-6B14-35782526DC9B}"/>
                </a:ext>
              </a:extLst>
            </p:cNvPr>
            <p:cNvSpPr/>
            <p:nvPr/>
          </p:nvSpPr>
          <p:spPr bwMode="auto">
            <a:xfrm>
              <a:off x="6179574" y="4643606"/>
              <a:ext cx="1818640" cy="709723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ts val="14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 Item Definition</a:t>
              </a:r>
            </a:p>
            <a:p>
              <a:pPr algn="ctr" defTabSz="932472" fontAlgn="base">
                <a:lnSpc>
                  <a:spcPts val="14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for Report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C48C1FE-6405-9316-A84F-3FA8E24C89D1}"/>
              </a:ext>
            </a:extLst>
          </p:cNvPr>
          <p:cNvGrpSpPr/>
          <p:nvPr/>
        </p:nvGrpSpPr>
        <p:grpSpPr>
          <a:xfrm>
            <a:off x="3472942" y="3381836"/>
            <a:ext cx="4507843" cy="528397"/>
            <a:chOff x="3764022" y="4643606"/>
            <a:chExt cx="4507843" cy="709723"/>
          </a:xfrm>
        </p:grpSpPr>
        <p:sp>
          <p:nvSpPr>
            <p:cNvPr id="17" name="Arrow: Right 16">
              <a:extLst>
                <a:ext uri="{FF2B5EF4-FFF2-40B4-BE49-F238E27FC236}">
                  <a16:creationId xmlns:a16="http://schemas.microsoft.com/office/drawing/2014/main" id="{AC4A625C-38D3-8715-7F87-4ECD0FB35862}"/>
                </a:ext>
              </a:extLst>
            </p:cNvPr>
            <p:cNvSpPr/>
            <p:nvPr/>
          </p:nvSpPr>
          <p:spPr bwMode="auto">
            <a:xfrm flipH="1">
              <a:off x="3764022" y="4720495"/>
              <a:ext cx="4507843" cy="555944"/>
            </a:xfrm>
            <a:prstGeom prst="rightArrow">
              <a:avLst>
                <a:gd name="adj1" fmla="val 65762"/>
                <a:gd name="adj2" fmla="val 73643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chemeClr val="tx2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GET - Get Item Definition</a:t>
              </a:r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725BA620-5B5D-D22E-C937-80F368AED5BE}"/>
                </a:ext>
              </a:extLst>
            </p:cNvPr>
            <p:cNvSpPr/>
            <p:nvPr/>
          </p:nvSpPr>
          <p:spPr bwMode="auto">
            <a:xfrm>
              <a:off x="6179574" y="4643606"/>
              <a:ext cx="1818640" cy="709723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ts val="14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 Item Definition</a:t>
              </a:r>
            </a:p>
            <a:p>
              <a:pPr algn="ctr" defTabSz="932472" fontAlgn="base">
                <a:lnSpc>
                  <a:spcPts val="14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for Semantic Model</a:t>
              </a: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DA8E4836-F1E8-2BFA-4860-9055D498D0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5982" y="4801683"/>
            <a:ext cx="3115110" cy="16099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7FF7975-440F-E258-67EF-A3DE323DB8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25" b="-1"/>
          <a:stretch/>
        </p:blipFill>
        <p:spPr>
          <a:xfrm>
            <a:off x="7494401" y="4801683"/>
            <a:ext cx="2648320" cy="183494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AAF38F6-E318-A7F2-331F-7B68159BBDB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076"/>
          <a:stretch/>
        </p:blipFill>
        <p:spPr>
          <a:xfrm>
            <a:off x="4791718" y="4814285"/>
            <a:ext cx="2372056" cy="90486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6895476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11E0F-5BB2-5F41-639B-DB8D3480D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Student Survey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1CF11D-5A2A-5131-2365-541EE44D177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393510"/>
          </a:xfrm>
        </p:spPr>
        <p:txBody>
          <a:bodyPr/>
          <a:lstStyle/>
          <a:p>
            <a:r>
              <a:rPr lang="en-US" dirty="0"/>
              <a:t>What Languages</a:t>
            </a:r>
          </a:p>
          <a:p>
            <a:pPr lvl="1"/>
            <a:r>
              <a:rPr lang="en-US" dirty="0"/>
              <a:t>JavaScript/TypeScript</a:t>
            </a:r>
          </a:p>
          <a:p>
            <a:pPr lvl="1"/>
            <a:r>
              <a:rPr lang="en-US" dirty="0"/>
              <a:t>C#</a:t>
            </a:r>
          </a:p>
          <a:p>
            <a:pPr lvl="1"/>
            <a:r>
              <a:rPr lang="en-US" dirty="0"/>
              <a:t>Python</a:t>
            </a:r>
          </a:p>
          <a:p>
            <a:pPr lvl="1"/>
            <a:r>
              <a:rPr lang="en-US" dirty="0"/>
              <a:t>Java</a:t>
            </a:r>
          </a:p>
          <a:p>
            <a:r>
              <a:rPr lang="en-US" dirty="0"/>
              <a:t>What platforms</a:t>
            </a:r>
          </a:p>
          <a:p>
            <a:pPr lvl="1"/>
            <a:r>
              <a:rPr lang="en-US" dirty="0"/>
              <a:t>Angular</a:t>
            </a:r>
          </a:p>
          <a:p>
            <a:pPr lvl="1"/>
            <a:r>
              <a:rPr lang="en-US" dirty="0"/>
              <a:t>React</a:t>
            </a:r>
          </a:p>
          <a:p>
            <a:pPr lvl="1"/>
            <a:r>
              <a:rPr lang="en-US" dirty="0"/>
              <a:t>.NET</a:t>
            </a:r>
          </a:p>
          <a:p>
            <a:pPr lvl="1"/>
            <a:r>
              <a:rPr lang="en-US" dirty="0"/>
              <a:t>Java</a:t>
            </a:r>
          </a:p>
          <a:p>
            <a:pPr lvl="1"/>
            <a:r>
              <a:rPr lang="en-US" dirty="0"/>
              <a:t>Node.js</a:t>
            </a:r>
          </a:p>
          <a:p>
            <a:pPr lvl="1"/>
            <a:r>
              <a:rPr lang="en-US" dirty="0"/>
              <a:t>APEX Salesforce</a:t>
            </a:r>
          </a:p>
        </p:txBody>
      </p:sp>
    </p:spTree>
    <p:extLst>
      <p:ext uri="{BB962C8B-B14F-4D97-AF65-F5344CB8AC3E}">
        <p14:creationId xmlns:p14="http://schemas.microsoft.com/office/powerpoint/2010/main" val="1151677168"/>
      </p:ext>
    </p:extLst>
  </p:cSld>
  <p:clrMapOvr>
    <a:masterClrMapping/>
  </p:clrMapOvr>
  <p:transition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1E871-96C7-33F6-E3DB-0AC742A66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Updating Workspace Items using Update Item Definition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5E27DA-87CD-9D4C-A8D3-33D11AEBFD1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723275"/>
          </a:xfrm>
        </p:spPr>
        <p:txBody>
          <a:bodyPr/>
          <a:lstStyle/>
          <a:p>
            <a:r>
              <a:rPr lang="en-US" dirty="0"/>
              <a:t>Use </a:t>
            </a: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Update Item Definition</a:t>
            </a:r>
            <a:r>
              <a:rPr lang="en-US" dirty="0"/>
              <a:t> API to update semantic models and reports</a:t>
            </a:r>
          </a:p>
          <a:p>
            <a:pPr lvl="1"/>
            <a:r>
              <a:rPr lang="en-US" dirty="0"/>
              <a:t>You can update semantic models and reports completely independent of one another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66C6885-3240-F9D8-A81C-A1A1F296C9DC}"/>
              </a:ext>
            </a:extLst>
          </p:cNvPr>
          <p:cNvSpPr/>
          <p:nvPr/>
        </p:nvSpPr>
        <p:spPr bwMode="auto">
          <a:xfrm>
            <a:off x="1379645" y="2190865"/>
            <a:ext cx="2028629" cy="163818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Your Application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9E83050-41C3-83F3-7134-44B44936A8FC}"/>
              </a:ext>
            </a:extLst>
          </p:cNvPr>
          <p:cNvSpPr/>
          <p:nvPr/>
        </p:nvSpPr>
        <p:spPr bwMode="auto">
          <a:xfrm>
            <a:off x="8351749" y="2190865"/>
            <a:ext cx="2028629" cy="1638185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Fabric User APIs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FF65299-6C54-FC89-29B7-00FEED801C7B}"/>
              </a:ext>
            </a:extLst>
          </p:cNvPr>
          <p:cNvGrpSpPr/>
          <p:nvPr/>
        </p:nvGrpSpPr>
        <p:grpSpPr>
          <a:xfrm>
            <a:off x="3570598" y="2618525"/>
            <a:ext cx="4507843" cy="709723"/>
            <a:chOff x="3781391" y="6073183"/>
            <a:chExt cx="4507843" cy="709723"/>
          </a:xfrm>
        </p:grpSpPr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B7032ED2-D040-55A1-6B30-160420EC6905}"/>
                </a:ext>
              </a:extLst>
            </p:cNvPr>
            <p:cNvSpPr/>
            <p:nvPr/>
          </p:nvSpPr>
          <p:spPr bwMode="auto">
            <a:xfrm>
              <a:off x="3781391" y="6150072"/>
              <a:ext cx="4507843" cy="555944"/>
            </a:xfrm>
            <a:prstGeom prst="rightArrow">
              <a:avLst>
                <a:gd name="adj1" fmla="val 65762"/>
                <a:gd name="adj2" fmla="val 73643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chemeClr val="tx2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POST - Update Item Definition</a:t>
              </a: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D0FD2DC9-B605-5E21-E626-E24FFC118FBC}"/>
                </a:ext>
              </a:extLst>
            </p:cNvPr>
            <p:cNvSpPr/>
            <p:nvPr/>
          </p:nvSpPr>
          <p:spPr bwMode="auto">
            <a:xfrm>
              <a:off x="6276602" y="6073183"/>
              <a:ext cx="1232452" cy="709723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ts val="14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Item</a:t>
              </a:r>
            </a:p>
            <a:p>
              <a:pPr algn="ctr" defTabSz="932472" fontAlgn="base">
                <a:lnSpc>
                  <a:spcPts val="14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Definition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4013613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2D6BF-5003-5B83-74EC-95141A23F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Item Definition to Update Semantic Model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D7948AF-E0F6-A261-B853-F7A20A266BB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69332"/>
          </a:xfrm>
        </p:spPr>
        <p:txBody>
          <a:bodyPr/>
          <a:lstStyle/>
          <a:p>
            <a:r>
              <a:rPr lang="en-US" dirty="0"/>
              <a:t>Use the same item definition passed to </a:t>
            </a: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CreateItem</a:t>
            </a:r>
            <a:r>
              <a:rPr lang="en-US" dirty="0"/>
              <a:t>  with updated </a:t>
            </a: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model.bim</a:t>
            </a:r>
            <a:endParaRPr lang="en-US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BC0D8C-873C-ADF0-2973-03573996A6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165" y="1815764"/>
            <a:ext cx="8436518" cy="386387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856BC51C-57FB-E769-6E59-FF30C1C551E9}"/>
              </a:ext>
            </a:extLst>
          </p:cNvPr>
          <p:cNvSpPr/>
          <p:nvPr/>
        </p:nvSpPr>
        <p:spPr bwMode="auto">
          <a:xfrm flipH="1">
            <a:off x="9199140" y="2295524"/>
            <a:ext cx="1481455" cy="302650"/>
          </a:xfrm>
          <a:prstGeom prst="rightArrow">
            <a:avLst>
              <a:gd name="adj1" fmla="val 70091"/>
              <a:gd name="adj2" fmla="val 60975"/>
            </a:avLst>
          </a:prstGeom>
          <a:solidFill>
            <a:schemeClr val="accent4"/>
          </a:solidFill>
          <a:ln w="12700">
            <a:solidFill>
              <a:schemeClr val="accent3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Updated BIM file</a:t>
            </a:r>
          </a:p>
        </p:txBody>
      </p:sp>
    </p:spTree>
    <p:extLst>
      <p:ext uri="{BB962C8B-B14F-4D97-AF65-F5344CB8AC3E}">
        <p14:creationId xmlns:p14="http://schemas.microsoft.com/office/powerpoint/2010/main" val="292450560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71D944-7BF2-BC97-9C52-E890F17B1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Updating a Semantic Model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8AF5D40-FEBE-8CC1-38D3-6F5B6202E9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476" y="1168206"/>
            <a:ext cx="6679324" cy="311535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5CB4CB7-6C05-8414-020F-37BCC026DF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4300" y="4987316"/>
            <a:ext cx="3549400" cy="163818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A7A43AD-4352-CFA9-92B2-FDBDBB3A88B1}"/>
              </a:ext>
            </a:extLst>
          </p:cNvPr>
          <p:cNvSpPr/>
          <p:nvPr/>
        </p:nvSpPr>
        <p:spPr bwMode="auto">
          <a:xfrm>
            <a:off x="521138" y="4514386"/>
            <a:ext cx="2028629" cy="211111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Your Application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07C7494-57DD-8AA4-3C75-A1440B8794C2}"/>
              </a:ext>
            </a:extLst>
          </p:cNvPr>
          <p:cNvSpPr/>
          <p:nvPr/>
        </p:nvSpPr>
        <p:spPr bwMode="auto">
          <a:xfrm>
            <a:off x="9286633" y="4514386"/>
            <a:ext cx="2028629" cy="2111116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Fabric User APIs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0DE6CD9B-DCA6-23ED-5D4D-F99D1C058A46}"/>
              </a:ext>
            </a:extLst>
          </p:cNvPr>
          <p:cNvSpPr/>
          <p:nvPr/>
        </p:nvSpPr>
        <p:spPr bwMode="auto">
          <a:xfrm>
            <a:off x="2635590" y="4514385"/>
            <a:ext cx="6546510" cy="496569"/>
          </a:xfrm>
          <a:prstGeom prst="rightArrow">
            <a:avLst>
              <a:gd name="adj1" fmla="val 65762"/>
              <a:gd name="adj2" fmla="val 73643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POST  https://api.fabric.microsoft.com/v1/workspaces/</a:t>
            </a:r>
            <a:r>
              <a:rPr lang="en-US" sz="9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{WORKSPACE_ID}</a:t>
            </a:r>
            <a:r>
              <a:rPr lang="en-US" sz="9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/items/</a:t>
            </a:r>
            <a:r>
              <a:rPr lang="en-US" sz="9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{ITEM_ID}</a:t>
            </a:r>
            <a:r>
              <a:rPr lang="en-US" sz="9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/updateDefinition</a:t>
            </a:r>
          </a:p>
        </p:txBody>
      </p:sp>
    </p:spTree>
    <p:extLst>
      <p:ext uri="{BB962C8B-B14F-4D97-AF65-F5344CB8AC3E}">
        <p14:creationId xmlns:p14="http://schemas.microsoft.com/office/powerpoint/2010/main" val="1943868644"/>
      </p:ext>
    </p:extLst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35255D-B39A-321A-DF25-1BC417C51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Item Definition to Update Report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FC4AD3-6F42-A1A9-92B0-F9BF81BCDF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926" y="1240971"/>
            <a:ext cx="10401200" cy="556305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BC83D603-AB95-9B84-C833-086DB2B25E07}"/>
              </a:ext>
            </a:extLst>
          </p:cNvPr>
          <p:cNvSpPr/>
          <p:nvPr/>
        </p:nvSpPr>
        <p:spPr bwMode="auto">
          <a:xfrm flipH="1">
            <a:off x="7557767" y="3810227"/>
            <a:ext cx="2976882" cy="284163"/>
          </a:xfrm>
          <a:prstGeom prst="rightArrow">
            <a:avLst>
              <a:gd name="adj1" fmla="val 70091"/>
              <a:gd name="adj2" fmla="val 60975"/>
            </a:avLst>
          </a:prstGeom>
          <a:solidFill>
            <a:schemeClr val="accent4"/>
          </a:solidFill>
          <a:ln w="12700">
            <a:solidFill>
              <a:schemeClr val="accent3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Updated report.json file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78B4F0DA-ECB8-5FF7-24E3-37876218E5FE}"/>
              </a:ext>
            </a:extLst>
          </p:cNvPr>
          <p:cNvSpPr/>
          <p:nvPr/>
        </p:nvSpPr>
        <p:spPr bwMode="auto">
          <a:xfrm flipH="1">
            <a:off x="7729217" y="5316991"/>
            <a:ext cx="2976882" cy="284163"/>
          </a:xfrm>
          <a:prstGeom prst="rightArrow">
            <a:avLst>
              <a:gd name="adj1" fmla="val 70091"/>
              <a:gd name="adj2" fmla="val 60975"/>
            </a:avLst>
          </a:prstGeom>
          <a:solidFill>
            <a:schemeClr val="accent4"/>
          </a:solidFill>
          <a:ln w="12700">
            <a:solidFill>
              <a:schemeClr val="accent3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Extend report with new built-in theme</a:t>
            </a:r>
          </a:p>
        </p:txBody>
      </p:sp>
    </p:spTree>
    <p:extLst>
      <p:ext uri="{BB962C8B-B14F-4D97-AF65-F5344CB8AC3E}">
        <p14:creationId xmlns:p14="http://schemas.microsoft.com/office/powerpoint/2010/main" val="10080694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5B847-4F26-3E71-F46A-0601D9077B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Updating a Report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4BEF31-BF09-BC0F-1B85-DC6E8DB1AB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502" y="1078773"/>
            <a:ext cx="5449064" cy="283600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D2875AE-0CB5-FDB3-7DC3-35E308E8C6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6664" y="4587585"/>
            <a:ext cx="3508874" cy="221643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67FB0B0-61FF-D9BF-DD52-66962E7600CB}"/>
              </a:ext>
            </a:extLst>
          </p:cNvPr>
          <p:cNvSpPr/>
          <p:nvPr/>
        </p:nvSpPr>
        <p:spPr bwMode="auto">
          <a:xfrm>
            <a:off x="583502" y="4090290"/>
            <a:ext cx="2028629" cy="271373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Your Application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E0A3806-50D7-EA17-60EA-11322008FF40}"/>
              </a:ext>
            </a:extLst>
          </p:cNvPr>
          <p:cNvSpPr/>
          <p:nvPr/>
        </p:nvSpPr>
        <p:spPr bwMode="auto">
          <a:xfrm>
            <a:off x="9348997" y="4090290"/>
            <a:ext cx="2028629" cy="2713733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Fabric User APIs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93382E2B-B7C1-C72F-AF24-F9804AF9D439}"/>
              </a:ext>
            </a:extLst>
          </p:cNvPr>
          <p:cNvSpPr/>
          <p:nvPr/>
        </p:nvSpPr>
        <p:spPr bwMode="auto">
          <a:xfrm>
            <a:off x="2697954" y="4090290"/>
            <a:ext cx="6546510" cy="496569"/>
          </a:xfrm>
          <a:prstGeom prst="rightArrow">
            <a:avLst>
              <a:gd name="adj1" fmla="val 65762"/>
              <a:gd name="adj2" fmla="val 73643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POST  https://api.fabric.microsoft.com/v1/workspaces/</a:t>
            </a:r>
            <a:r>
              <a:rPr lang="en-US" sz="9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{WORKSPACE_ID}</a:t>
            </a:r>
            <a:r>
              <a:rPr lang="en-US" sz="9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/items/</a:t>
            </a:r>
            <a:r>
              <a:rPr lang="en-US" sz="9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{ITEM_ID}</a:t>
            </a:r>
            <a:r>
              <a:rPr lang="en-US" sz="9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/updateDefinition</a:t>
            </a:r>
          </a:p>
        </p:txBody>
      </p:sp>
    </p:spTree>
    <p:extLst>
      <p:ext uri="{BB962C8B-B14F-4D97-AF65-F5344CB8AC3E}">
        <p14:creationId xmlns:p14="http://schemas.microsoft.com/office/powerpoint/2010/main" val="2010990091"/>
      </p:ext>
    </p:extLst>
  </p:cSld>
  <p:clrMapOvr>
    <a:masterClrMapping/>
  </p:clrMapOvr>
  <p:transition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9BD68A-01D3-1E49-5C64-50BA1ADF50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Updated Semantic Model and Report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0F3180-EDC6-B076-8FF7-A3D64CF6C6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0039" y="1157260"/>
            <a:ext cx="9775316" cy="55386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B540260-FED3-D340-4250-87BC05E4FF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2392" y="1157259"/>
            <a:ext cx="9777920" cy="5516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89551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0DC62-C21A-AE5E-D083-260375977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33970C-4BD4-ACBE-A2F4-F42C9B3A18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255011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Getting Started with the Fabric User APIs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Programming CreateItem using Item Definitions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Automating ALM and CI/CD with GIT Integration</a:t>
            </a:r>
          </a:p>
          <a:p>
            <a:r>
              <a:rPr lang="en-US" dirty="0"/>
              <a:t>Programming with Lakehouses and Notebooks</a:t>
            </a:r>
          </a:p>
          <a:p>
            <a:r>
              <a:rPr lang="en-US" dirty="0"/>
              <a:t>Provisioning and Building Data Warehouses</a:t>
            </a:r>
          </a:p>
          <a:p>
            <a:r>
              <a:rPr lang="en-US" dirty="0"/>
              <a:t>Accessing OneLake using the ADLS Gen2 APIs</a:t>
            </a:r>
          </a:p>
          <a:p>
            <a:r>
              <a:rPr lang="en-US" dirty="0"/>
              <a:t>Creating OneLake Shortcuts and Data Pipelines</a:t>
            </a:r>
          </a:p>
          <a:p>
            <a:r>
              <a:rPr lang="en-US" dirty="0"/>
              <a:t>Developing with Power BI Embedding on Fabric</a:t>
            </a:r>
          </a:p>
        </p:txBody>
      </p:sp>
    </p:spTree>
    <p:extLst>
      <p:ext uri="{BB962C8B-B14F-4D97-AF65-F5344CB8AC3E}">
        <p14:creationId xmlns:p14="http://schemas.microsoft.com/office/powerpoint/2010/main" val="2270271381"/>
      </p:ext>
    </p:extLst>
  </p:cSld>
  <p:clrMapOvr>
    <a:masterClrMapping/>
  </p:clrMapOvr>
  <p:transition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A6EDD-5543-61E2-16FD-DBADAB448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Automating ALM and CI/CD with GIT Integration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CA9EE3-6964-8457-3F6A-9170E9B4FB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093428"/>
          </a:xfrm>
        </p:spPr>
        <p:txBody>
          <a:bodyPr/>
          <a:lstStyle/>
          <a:p>
            <a:r>
              <a:rPr lang="en-US" dirty="0"/>
              <a:t>Agenda for the </a:t>
            </a:r>
            <a:r>
              <a:rPr lang="en-US" sz="2400" b="1" dirty="0">
                <a:solidFill>
                  <a:schemeClr val="accent3">
                    <a:lumMod val="75000"/>
                  </a:schemeClr>
                </a:solidFill>
              </a:rPr>
              <a:t>Automating ALM and CI/CD with GIT Integration</a:t>
            </a:r>
            <a:r>
              <a:rPr lang="en-US" dirty="0"/>
              <a:t> session</a:t>
            </a:r>
          </a:p>
          <a:p>
            <a:pPr marL="852488" lvl="1" indent="-457200">
              <a:spcBef>
                <a:spcPts val="600"/>
              </a:spcBef>
              <a:buFont typeface="+mj-lt"/>
              <a:buAutoNum type="arabicPeriod"/>
            </a:pPr>
            <a:r>
              <a:rPr lang="en-US" dirty="0"/>
              <a:t>PBIP Projects in Power BI Desktop</a:t>
            </a:r>
          </a:p>
          <a:p>
            <a:pPr marL="852488" lvl="1" indent="-457200">
              <a:spcBef>
                <a:spcPts val="600"/>
              </a:spcBef>
              <a:buFont typeface="+mj-lt"/>
              <a:buAutoNum type="arabicPeriod"/>
            </a:pPr>
            <a:r>
              <a:rPr lang="en-US" dirty="0"/>
              <a:t>Fabric Architecture for GIT Integration</a:t>
            </a:r>
          </a:p>
          <a:p>
            <a:pPr marL="852488" lvl="1" indent="-457200">
              <a:spcBef>
                <a:spcPts val="600"/>
              </a:spcBef>
              <a:buFont typeface="+mj-lt"/>
              <a:buAutoNum type="arabicPeriod"/>
            </a:pPr>
            <a:r>
              <a:rPr lang="en-US" dirty="0"/>
              <a:t>Creating Projects in Azure Dev Ops</a:t>
            </a:r>
          </a:p>
          <a:p>
            <a:pPr marL="852488" lvl="1" indent="-457200">
              <a:spcBef>
                <a:spcPts val="600"/>
              </a:spcBef>
              <a:buFont typeface="+mj-lt"/>
              <a:buAutoNum type="arabicPeriod"/>
            </a:pPr>
            <a:r>
              <a:rPr lang="en-US" dirty="0"/>
              <a:t>Connecting Fabric Workspaces to Azure Dev Ops repositories</a:t>
            </a:r>
          </a:p>
          <a:p>
            <a:pPr marL="852488" lvl="1" indent="-457200">
              <a:spcBef>
                <a:spcPts val="600"/>
              </a:spcBef>
              <a:buFont typeface="+mj-lt"/>
              <a:buAutoNum type="arabicPeriod"/>
            </a:pPr>
            <a:r>
              <a:rPr lang="en-US" dirty="0"/>
              <a:t>Creating and Syncing Workspace Connections using the Fabric User API</a:t>
            </a:r>
          </a:p>
          <a:p>
            <a:pPr marL="852488" lvl="1" indent="-457200">
              <a:spcBef>
                <a:spcPts val="600"/>
              </a:spcBef>
              <a:buFont typeface="+mj-lt"/>
              <a:buAutoNum type="arabicPeriod"/>
            </a:pPr>
            <a:r>
              <a:rPr lang="en-US" dirty="0"/>
              <a:t>Managing Semantic Models using Tabular Model Definition Language (TMDL)</a:t>
            </a:r>
          </a:p>
          <a:p>
            <a:pPr marL="852488" lvl="1" indent="-457200">
              <a:spcBef>
                <a:spcPts val="600"/>
              </a:spcBef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513226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23F0B3-B41B-ACF8-6EC7-0C465AF08C1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129977"/>
          </a:xfrm>
        </p:spPr>
        <p:txBody>
          <a:bodyPr/>
          <a:lstStyle/>
          <a:p>
            <a:r>
              <a:rPr lang="en-US" dirty="0"/>
              <a:t>Power BI Desktop supports Power BI Desktop Developer Mode (Preview)</a:t>
            </a:r>
          </a:p>
          <a:p>
            <a:pPr lvl="1"/>
            <a:r>
              <a:rPr lang="en-US" dirty="0"/>
              <a:t>Power BI Desktop has traditionally allowed saving projects in 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PBIX</a:t>
            </a:r>
            <a:r>
              <a:rPr lang="en-US" dirty="0"/>
              <a:t> file format</a:t>
            </a:r>
          </a:p>
          <a:p>
            <a:pPr lvl="1"/>
            <a:r>
              <a:rPr lang="en-US" dirty="0"/>
              <a:t>Power BI Desktop now allows saving projects in 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Power BI Project (PBIP)</a:t>
            </a:r>
            <a:r>
              <a:rPr lang="en-US" dirty="0"/>
              <a:t> format</a:t>
            </a:r>
          </a:p>
          <a:p>
            <a:pPr lvl="1"/>
            <a:r>
              <a:rPr lang="en-US" dirty="0"/>
              <a:t>Power BI Desktop saves semantic model definition using 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model.bim</a:t>
            </a:r>
            <a:r>
              <a:rPr lang="en-US" dirty="0"/>
              <a:t> and 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definition.pbidataset</a:t>
            </a:r>
            <a:endParaRPr lang="en-US" b="1" dirty="0">
              <a:solidFill>
                <a:schemeClr val="accent3">
                  <a:lumMod val="75000"/>
                </a:schemeClr>
              </a:solidFill>
            </a:endParaRPr>
          </a:p>
          <a:p>
            <a:pPr lvl="1"/>
            <a:r>
              <a:rPr lang="en-US" dirty="0"/>
              <a:t>Power BI Desktop saves report definition using 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report.json</a:t>
            </a:r>
            <a:r>
              <a:rPr lang="en-US" dirty="0"/>
              <a:t> and 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definition.pbir</a:t>
            </a:r>
            <a:endParaRPr lang="en-US" b="1" dirty="0">
              <a:solidFill>
                <a:schemeClr val="accent3">
                  <a:lumMod val="75000"/>
                </a:schemeClr>
              </a:solidFill>
            </a:endParaRPr>
          </a:p>
          <a:p>
            <a:pPr lvl="1"/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.</a:t>
            </a:r>
            <a:r>
              <a:rPr lang="en-US" sz="1600" b="1" dirty="0" err="1">
                <a:solidFill>
                  <a:schemeClr val="accent3">
                    <a:lumMod val="75000"/>
                  </a:schemeClr>
                </a:solidFill>
              </a:rPr>
              <a:t>pbi</a:t>
            </a:r>
            <a:r>
              <a:rPr lang="en-US" dirty="0"/>
              <a:t> folder used to store local resources that should not be saved into source control system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C729A7-D895-480C-8C63-3009CA1BD6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PBIP Projects in Power BI Desktop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97BE89F-E1A8-7D7A-1909-16CB138B98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0043" b="82302"/>
          <a:stretch/>
        </p:blipFill>
        <p:spPr>
          <a:xfrm>
            <a:off x="1301124" y="3705435"/>
            <a:ext cx="1844890" cy="46532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6AE2D26E-E5C6-4B9E-E555-CB615F8AA58A}"/>
              </a:ext>
            </a:extLst>
          </p:cNvPr>
          <p:cNvGrpSpPr/>
          <p:nvPr/>
        </p:nvGrpSpPr>
        <p:grpSpPr>
          <a:xfrm>
            <a:off x="3570694" y="3668999"/>
            <a:ext cx="7147698" cy="2714029"/>
            <a:chOff x="3303994" y="3554699"/>
            <a:chExt cx="7147698" cy="2714029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D02D2E2-F550-37E6-EF56-AF459F1FAF65}"/>
                </a:ext>
              </a:extLst>
            </p:cNvPr>
            <p:cNvSpPr/>
            <p:nvPr/>
          </p:nvSpPr>
          <p:spPr bwMode="auto">
            <a:xfrm>
              <a:off x="3303994" y="3554699"/>
              <a:ext cx="7147698" cy="27140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9C8C2E4-D267-6A4F-0714-C5F25F9F946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43321" y="3591135"/>
              <a:ext cx="2238687" cy="1390844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B6107BC-5995-BE40-14AE-81B5CE28519F}"/>
              </a:ext>
            </a:extLst>
          </p:cNvPr>
          <p:cNvGrpSpPr/>
          <p:nvPr/>
        </p:nvGrpSpPr>
        <p:grpSpPr>
          <a:xfrm>
            <a:off x="5458133" y="3771191"/>
            <a:ext cx="5021473" cy="1984620"/>
            <a:chOff x="5142271" y="2756576"/>
            <a:chExt cx="5021473" cy="1984620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A73E30E6-494A-3A8C-99D6-470BF37AB1F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87031" y="2756576"/>
              <a:ext cx="1976713" cy="1984620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9BB2FD23-FA07-7D5C-C417-366C0BE097FF}"/>
                </a:ext>
              </a:extLst>
            </p:cNvPr>
            <p:cNvCxnSpPr>
              <a:cxnSpLocks/>
            </p:cNvCxnSpPr>
            <p:nvPr/>
          </p:nvCxnSpPr>
          <p:spPr>
            <a:xfrm>
              <a:off x="5142271" y="2930013"/>
              <a:ext cx="2871020" cy="0"/>
            </a:xfrm>
            <a:prstGeom prst="straightConnector1">
              <a:avLst/>
            </a:prstGeom>
            <a:ln w="38100">
              <a:solidFill>
                <a:schemeClr val="accent3">
                  <a:lumMod val="75000"/>
                </a:schemeClr>
              </a:solidFill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32EFEBC-8B03-7585-8A58-091BBB2653EF}"/>
              </a:ext>
            </a:extLst>
          </p:cNvPr>
          <p:cNvGrpSpPr/>
          <p:nvPr/>
        </p:nvGrpSpPr>
        <p:grpSpPr>
          <a:xfrm>
            <a:off x="5448301" y="4193231"/>
            <a:ext cx="2798875" cy="2024154"/>
            <a:chOff x="5132439" y="3178616"/>
            <a:chExt cx="2798875" cy="2024154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0401DBBF-0C66-476A-9F48-E41C224AA6A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2724"/>
            <a:stretch/>
          </p:blipFill>
          <p:spPr>
            <a:xfrm>
              <a:off x="5954601" y="3178616"/>
              <a:ext cx="1976713" cy="2024154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66F5F479-D53B-08AD-A7B3-47E2A7541E27}"/>
                </a:ext>
              </a:extLst>
            </p:cNvPr>
            <p:cNvCxnSpPr>
              <a:cxnSpLocks/>
            </p:cNvCxnSpPr>
            <p:nvPr/>
          </p:nvCxnSpPr>
          <p:spPr>
            <a:xfrm>
              <a:off x="5132439" y="3318386"/>
              <a:ext cx="707923" cy="93407"/>
            </a:xfrm>
            <a:prstGeom prst="straightConnector1">
              <a:avLst/>
            </a:prstGeom>
            <a:ln w="38100">
              <a:solidFill>
                <a:schemeClr val="accent3">
                  <a:lumMod val="75000"/>
                </a:schemeClr>
              </a:solidFill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6857706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D6216B-FE13-578A-2E66-7A49635491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5" y="190500"/>
            <a:ext cx="11801475" cy="498598"/>
          </a:xfrm>
        </p:spPr>
        <p:txBody>
          <a:bodyPr/>
          <a:lstStyle/>
          <a:p>
            <a:r>
              <a:rPr lang="en-US" dirty="0"/>
              <a:t>Motivation for PBIP File Format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C4207F-3B69-1853-A318-FCBC6FC6411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175" y="1227138"/>
            <a:ext cx="11604625" cy="2139047"/>
          </a:xfrm>
        </p:spPr>
        <p:txBody>
          <a:bodyPr/>
          <a:lstStyle/>
          <a:p>
            <a:r>
              <a:rPr lang="en-US" dirty="0"/>
              <a:t>Benefits of moving away from PBIX file deployment to PBIP file format deployment</a:t>
            </a:r>
          </a:p>
          <a:p>
            <a:pPr lvl="1"/>
            <a:r>
              <a:rPr lang="en-US" dirty="0"/>
              <a:t>Easy to create Item definition files (</a:t>
            </a:r>
            <a:r>
              <a:rPr lang="en-US" sz="1400" dirty="0"/>
              <a:t>e.g. </a:t>
            </a:r>
            <a:r>
              <a:rPr lang="en-US" sz="1400" b="1" dirty="0">
                <a:solidFill>
                  <a:schemeClr val="accent3">
                    <a:lumMod val="75000"/>
                  </a:schemeClr>
                </a:solidFill>
              </a:rPr>
              <a:t>model.bim</a:t>
            </a:r>
            <a:r>
              <a:rPr lang="en-US" dirty="0"/>
              <a:t> and </a:t>
            </a:r>
            <a:r>
              <a:rPr lang="en-US" sz="1400" b="1" dirty="0">
                <a:solidFill>
                  <a:schemeClr val="accent3">
                    <a:lumMod val="75000"/>
                  </a:schemeClr>
                </a:solidFill>
              </a:rPr>
              <a:t>report.json</a:t>
            </a:r>
            <a:r>
              <a:rPr lang="en-US" dirty="0"/>
              <a:t>) that can be used to call 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CreateItem</a:t>
            </a:r>
            <a:r>
              <a:rPr lang="en-US" dirty="0"/>
              <a:t> API</a:t>
            </a:r>
          </a:p>
          <a:p>
            <a:pPr lvl="1"/>
            <a:r>
              <a:rPr lang="en-US" dirty="0"/>
              <a:t>Item definition files can be stored in a source control system in more granular fashion</a:t>
            </a:r>
          </a:p>
          <a:p>
            <a:pPr lvl="1"/>
            <a:r>
              <a:rPr lang="en-US" dirty="0"/>
              <a:t>It makes it possible to view version history and compare different revisions (diff)</a:t>
            </a:r>
          </a:p>
          <a:p>
            <a:pPr lvl="1"/>
            <a:r>
              <a:rPr lang="en-US" dirty="0"/>
              <a:t>It makes it possible to revert to semantic models and reports to previous versions</a:t>
            </a:r>
          </a:p>
          <a:p>
            <a:pPr lvl="1"/>
            <a:r>
              <a:rPr lang="en-US" dirty="0"/>
              <a:t>Using PBIP with source control unblocks co-development with Power BI Desktop</a:t>
            </a:r>
          </a:p>
        </p:txBody>
      </p:sp>
    </p:spTree>
    <p:extLst>
      <p:ext uri="{BB962C8B-B14F-4D97-AF65-F5344CB8AC3E}">
        <p14:creationId xmlns:p14="http://schemas.microsoft.com/office/powerpoint/2010/main" val="43299279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A6EDD-5543-61E2-16FD-DBADAB448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Started with the Fabric User APIs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CA9EE3-6964-8457-3F6A-9170E9B4FB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562788"/>
          </a:xfrm>
        </p:spPr>
        <p:txBody>
          <a:bodyPr/>
          <a:lstStyle/>
          <a:p>
            <a:r>
              <a:rPr lang="en-US" dirty="0"/>
              <a:t>Agenda for the </a:t>
            </a:r>
            <a:r>
              <a:rPr lang="en-US" sz="2400" b="1" dirty="0">
                <a:solidFill>
                  <a:schemeClr val="accent3">
                    <a:lumMod val="75000"/>
                  </a:schemeClr>
                </a:solidFill>
              </a:rPr>
              <a:t>Getting Started</a:t>
            </a:r>
            <a:r>
              <a:rPr lang="en-US" dirty="0"/>
              <a:t> session</a:t>
            </a:r>
          </a:p>
          <a:p>
            <a:pPr marL="852488" lvl="1" indent="-457200">
              <a:spcBef>
                <a:spcPts val="600"/>
              </a:spcBef>
              <a:buFont typeface="+mj-lt"/>
              <a:buAutoNum type="arabicPeriod"/>
            </a:pPr>
            <a:r>
              <a:rPr lang="en-US" dirty="0"/>
              <a:t>Motivation for Multi-tenant applications</a:t>
            </a:r>
          </a:p>
          <a:p>
            <a:pPr marL="852488" lvl="1" indent="-457200">
              <a:spcBef>
                <a:spcPts val="600"/>
              </a:spcBef>
              <a:buFont typeface="+mj-lt"/>
              <a:buAutoNum type="arabicPeriod"/>
            </a:pPr>
            <a:r>
              <a:rPr lang="en-US" dirty="0"/>
              <a:t>Understanding Fabric User API Architecture</a:t>
            </a:r>
          </a:p>
          <a:p>
            <a:pPr marL="852488" lvl="1" indent="-457200">
              <a:spcBef>
                <a:spcPts val="600"/>
              </a:spcBef>
              <a:buFont typeface="+mj-lt"/>
              <a:buAutoNum type="arabicPeriod"/>
            </a:pPr>
            <a:r>
              <a:rPr lang="en-US" dirty="0"/>
              <a:t>Authentication and Access Token Acquisition</a:t>
            </a:r>
          </a:p>
          <a:p>
            <a:pPr marL="852488" lvl="1" indent="-457200">
              <a:spcBef>
                <a:spcPts val="600"/>
              </a:spcBef>
              <a:buFont typeface="+mj-lt"/>
              <a:buAutoNum type="arabicPeriod"/>
            </a:pPr>
            <a:r>
              <a:rPr lang="en-US" dirty="0"/>
              <a:t>Viewing Fabric Workspaces and Capacities</a:t>
            </a:r>
          </a:p>
          <a:p>
            <a:pPr marL="852488" lvl="1" indent="-457200">
              <a:spcBef>
                <a:spcPts val="600"/>
              </a:spcBef>
              <a:buFont typeface="+mj-lt"/>
              <a:buAutoNum type="arabicPeriod"/>
            </a:pPr>
            <a:r>
              <a:rPr lang="en-US" dirty="0"/>
              <a:t>Creating Fabric Workspaces</a:t>
            </a:r>
          </a:p>
          <a:p>
            <a:pPr marL="852488" lvl="1" indent="-457200">
              <a:spcBef>
                <a:spcPts val="600"/>
              </a:spcBef>
              <a:buFont typeface="+mj-lt"/>
              <a:buAutoNum type="arabicPeriod"/>
            </a:pPr>
            <a:r>
              <a:rPr lang="en-US" dirty="0"/>
              <a:t>Configuring Access by Assigning Workspace Roles</a:t>
            </a:r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189213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8ABE99-E89D-FF91-5169-17DEE9F30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Enabling the Power BI Project (.</a:t>
            </a:r>
            <a:r>
              <a:rPr lang="en-US" dirty="0" err="1"/>
              <a:t>pbip</a:t>
            </a:r>
            <a:r>
              <a:rPr lang="en-US" dirty="0"/>
              <a:t>) Save Option Feature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BCC7794-D35E-099D-84FC-74B748F6FB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69332"/>
          </a:xfrm>
        </p:spPr>
        <p:txBody>
          <a:bodyPr/>
          <a:lstStyle/>
          <a:p>
            <a:r>
              <a:rPr lang="en-US" dirty="0"/>
              <a:t>Make sure to upgrade Power BI Desktop to February 2024 release or later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02174EB-7BC9-54D6-86A1-2F3E4EC57D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0511" b="19305"/>
          <a:stretch/>
        </p:blipFill>
        <p:spPr>
          <a:xfrm>
            <a:off x="949600" y="1796839"/>
            <a:ext cx="6139782" cy="443087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5D571041-E405-EF8D-80EA-740BAA7833EB}"/>
              </a:ext>
            </a:extLst>
          </p:cNvPr>
          <p:cNvSpPr/>
          <p:nvPr/>
        </p:nvSpPr>
        <p:spPr bwMode="auto">
          <a:xfrm>
            <a:off x="1773422" y="5650534"/>
            <a:ext cx="562059" cy="252153"/>
          </a:xfrm>
          <a:prstGeom prst="rightArrow">
            <a:avLst>
              <a:gd name="adj1" fmla="val 55099"/>
              <a:gd name="adj2" fmla="val 60975"/>
            </a:avLst>
          </a:prstGeom>
          <a:solidFill>
            <a:schemeClr val="accent4"/>
          </a:solidFill>
          <a:ln w="12700">
            <a:solidFill>
              <a:schemeClr val="accent3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050" b="1" dirty="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145383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itle 57">
            <a:extLst>
              <a:ext uri="{FF2B5EF4-FFF2-40B4-BE49-F238E27FC236}">
                <a16:creationId xmlns:a16="http://schemas.microsoft.com/office/drawing/2014/main" id="{84553218-AB14-43B4-BB8B-D9B5596419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/>
          <a:p>
            <a:r>
              <a:rPr lang="en-US" dirty="0"/>
              <a:t>GIT Integration with Fabric Workspace Connections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072BEE-DDB5-46CD-842E-BAB2ABC641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915909"/>
          </a:xfrm>
        </p:spPr>
        <p:txBody>
          <a:bodyPr/>
          <a:lstStyle/>
          <a:p>
            <a:r>
              <a:rPr lang="en-US" dirty="0"/>
              <a:t>Fabric GIT Integration allows connecting Fabric workspace to GIT repository</a:t>
            </a:r>
          </a:p>
          <a:p>
            <a:pPr lvl="1"/>
            <a:r>
              <a:rPr lang="en-US" dirty="0"/>
              <a:t>Currently, Fabric only supports connecting workspaces to repositories in Azure Dev Ops</a:t>
            </a:r>
          </a:p>
          <a:p>
            <a:pPr lvl="1"/>
            <a:r>
              <a:rPr lang="en-US" dirty="0"/>
              <a:t>Product team currently working to add GIT integration support for GitHub (</a:t>
            </a:r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stay tuned</a:t>
            </a:r>
            <a:r>
              <a:rPr lang="en-US" dirty="0"/>
              <a:t>)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68FB2FF-D3D9-4994-B783-8ED72C359DE2}"/>
              </a:ext>
            </a:extLst>
          </p:cNvPr>
          <p:cNvSpPr/>
          <p:nvPr/>
        </p:nvSpPr>
        <p:spPr>
          <a:xfrm>
            <a:off x="1301034" y="2603967"/>
            <a:ext cx="3256073" cy="1511139"/>
          </a:xfrm>
          <a:prstGeom prst="rect">
            <a:avLst/>
          </a:prstGeom>
          <a:solidFill>
            <a:srgbClr val="EFF4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t"/>
          <a:lstStyle/>
          <a:p>
            <a:pPr algn="ctr"/>
            <a:r>
              <a:rPr lang="en-US" sz="1400" b="1" dirty="0">
                <a:solidFill>
                  <a:schemeClr val="bg2">
                    <a:lumMod val="65000"/>
                  </a:schemeClr>
                </a:solidFill>
              </a:rPr>
              <a:t>Fabric Workspace - Customer 01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0B6CE46-1CEB-14B5-23D6-FF38B40F30EC}"/>
              </a:ext>
            </a:extLst>
          </p:cNvPr>
          <p:cNvGrpSpPr/>
          <p:nvPr/>
        </p:nvGrpSpPr>
        <p:grpSpPr>
          <a:xfrm>
            <a:off x="1820468" y="3053946"/>
            <a:ext cx="928102" cy="900994"/>
            <a:chOff x="9619022" y="3176803"/>
            <a:chExt cx="640918" cy="640918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4B4C4557-62DA-D780-1929-43EB859B3363}"/>
                </a:ext>
              </a:extLst>
            </p:cNvPr>
            <p:cNvSpPr/>
            <p:nvPr/>
          </p:nvSpPr>
          <p:spPr bwMode="auto">
            <a:xfrm>
              <a:off x="9619022" y="3176803"/>
              <a:ext cx="640918" cy="6409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200" b="1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4" name="Graphic 23">
              <a:extLst>
                <a:ext uri="{FF2B5EF4-FFF2-40B4-BE49-F238E27FC236}">
                  <a16:creationId xmlns:a16="http://schemas.microsoft.com/office/drawing/2014/main" id="{1FDAF4C2-5EA8-A8E0-0E85-F82F9EB3A7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719315" y="3339055"/>
              <a:ext cx="427279" cy="440631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25629AA-6523-38F5-6C31-18EECBA501BA}"/>
                </a:ext>
              </a:extLst>
            </p:cNvPr>
            <p:cNvSpPr txBox="1"/>
            <p:nvPr/>
          </p:nvSpPr>
          <p:spPr>
            <a:xfrm>
              <a:off x="9619022" y="3178739"/>
              <a:ext cx="640918" cy="141130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 lIns="182880" tIns="146304" rIns="182880" bIns="146304" rtlCol="0" anchor="ctr"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 b="1" dirty="0">
                  <a:solidFill>
                    <a:schemeClr val="bg1"/>
                  </a:solidFill>
                </a:rPr>
                <a:t>model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1C6B130B-4E99-70BF-94AD-040755710CB5}"/>
              </a:ext>
            </a:extLst>
          </p:cNvPr>
          <p:cNvGrpSpPr/>
          <p:nvPr/>
        </p:nvGrpSpPr>
        <p:grpSpPr>
          <a:xfrm>
            <a:off x="3028584" y="3053946"/>
            <a:ext cx="928102" cy="900994"/>
            <a:chOff x="10453309" y="3176803"/>
            <a:chExt cx="640918" cy="640918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FA66BC9-852F-B4E2-3A31-65FB6EB14A40}"/>
                </a:ext>
              </a:extLst>
            </p:cNvPr>
            <p:cNvSpPr/>
            <p:nvPr/>
          </p:nvSpPr>
          <p:spPr bwMode="auto">
            <a:xfrm>
              <a:off x="10453309" y="3176803"/>
              <a:ext cx="640918" cy="6409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200" b="1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9" name="Graphic 28">
              <a:extLst>
                <a:ext uri="{FF2B5EF4-FFF2-40B4-BE49-F238E27FC236}">
                  <a16:creationId xmlns:a16="http://schemas.microsoft.com/office/drawing/2014/main" id="{9E10A36D-920D-4C0C-2D69-E8F8D79894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563445" y="3331394"/>
              <a:ext cx="427279" cy="440631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7F3C52B-7BE9-0D1B-64EE-C1A6F2A29859}"/>
                </a:ext>
              </a:extLst>
            </p:cNvPr>
            <p:cNvSpPr txBox="1"/>
            <p:nvPr/>
          </p:nvSpPr>
          <p:spPr>
            <a:xfrm>
              <a:off x="10453309" y="3178739"/>
              <a:ext cx="640918" cy="141130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 lIns="182880" tIns="146304" rIns="182880" bIns="146304" rtlCol="0" anchor="ctr"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 b="1" dirty="0">
                  <a:solidFill>
                    <a:schemeClr val="bg1"/>
                  </a:solidFill>
                </a:rPr>
                <a:t>report</a:t>
              </a:r>
            </a:p>
          </p:txBody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3C403BAF-DF1E-A6AE-4100-8B9C1E3398FA}"/>
              </a:ext>
            </a:extLst>
          </p:cNvPr>
          <p:cNvSpPr/>
          <p:nvPr/>
        </p:nvSpPr>
        <p:spPr>
          <a:xfrm>
            <a:off x="6083830" y="2603967"/>
            <a:ext cx="3526374" cy="1511139"/>
          </a:xfrm>
          <a:prstGeom prst="rect">
            <a:avLst/>
          </a:prstGeom>
          <a:solidFill>
            <a:srgbClr val="EFF4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t"/>
          <a:lstStyle/>
          <a:p>
            <a:pPr algn="ctr"/>
            <a:r>
              <a:rPr lang="en-US" sz="1400" b="1" dirty="0">
                <a:solidFill>
                  <a:schemeClr val="bg2">
                    <a:lumMod val="65000"/>
                  </a:schemeClr>
                </a:solidFill>
              </a:rPr>
              <a:t>ADO Project  - Customer 01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91C53F5-78BA-B2B3-A893-EE537132D21E}"/>
              </a:ext>
            </a:extLst>
          </p:cNvPr>
          <p:cNvGrpSpPr/>
          <p:nvPr/>
        </p:nvGrpSpPr>
        <p:grpSpPr>
          <a:xfrm>
            <a:off x="4108312" y="2992471"/>
            <a:ext cx="5148355" cy="1014173"/>
            <a:chOff x="4108312" y="2992471"/>
            <a:chExt cx="5148355" cy="1014173"/>
          </a:xfrm>
        </p:grpSpPr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96A2E96A-B454-41A8-ACDE-EE21C239F1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32887"/>
            <a:stretch/>
          </p:blipFill>
          <p:spPr>
            <a:xfrm>
              <a:off x="6458262" y="2992471"/>
              <a:ext cx="2798405" cy="1014173"/>
            </a:xfrm>
            <a:prstGeom prst="rect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</p:pic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AC7CF19D-CE75-42F6-89A5-07B515F73D68}"/>
                </a:ext>
              </a:extLst>
            </p:cNvPr>
            <p:cNvCxnSpPr>
              <a:cxnSpLocks/>
            </p:cNvCxnSpPr>
            <p:nvPr/>
          </p:nvCxnSpPr>
          <p:spPr>
            <a:xfrm>
              <a:off x="4108312" y="3443222"/>
              <a:ext cx="2349950" cy="0"/>
            </a:xfrm>
            <a:prstGeom prst="straightConnector1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rgbClr val="82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ADB47A5F-6A94-4D90-57F9-16C799ECDE8D}"/>
              </a:ext>
            </a:extLst>
          </p:cNvPr>
          <p:cNvCxnSpPr>
            <a:cxnSpLocks/>
          </p:cNvCxnSpPr>
          <p:nvPr/>
        </p:nvCxnSpPr>
        <p:spPr>
          <a:xfrm flipH="1">
            <a:off x="4108312" y="3689969"/>
            <a:ext cx="2349950" cy="0"/>
          </a:xfrm>
          <a:prstGeom prst="straightConnector1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rgbClr val="82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Oval 95">
            <a:extLst>
              <a:ext uri="{FF2B5EF4-FFF2-40B4-BE49-F238E27FC236}">
                <a16:creationId xmlns:a16="http://schemas.microsoft.com/office/drawing/2014/main" id="{D4EE208A-BC00-FA11-B281-B5FF21D71DCE}"/>
              </a:ext>
            </a:extLst>
          </p:cNvPr>
          <p:cNvSpPr/>
          <p:nvPr/>
        </p:nvSpPr>
        <p:spPr bwMode="auto">
          <a:xfrm>
            <a:off x="5072770" y="3193272"/>
            <a:ext cx="708049" cy="69742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8A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sync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69547B7-1CFD-2E3A-BFD3-75677B28595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4688" t="7773" r="6468" b="2098"/>
          <a:stretch/>
        </p:blipFill>
        <p:spPr>
          <a:xfrm>
            <a:off x="9913215" y="2603967"/>
            <a:ext cx="1885951" cy="408622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7838480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96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0E3AF-01C1-57FC-1314-FAD98E015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Workspace Connections By Hand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A8793C7-FEC5-43E4-CB88-B38DC0BE1D1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431161"/>
          </a:xfrm>
        </p:spPr>
        <p:txBody>
          <a:bodyPr/>
          <a:lstStyle/>
          <a:p>
            <a:r>
              <a:rPr lang="en-US" dirty="0"/>
              <a:t>Workspace can be connected to Azure Dev Ops repository from </a:t>
            </a:r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Workspace Settings</a:t>
            </a:r>
          </a:p>
          <a:p>
            <a:pPr lvl="1"/>
            <a:r>
              <a:rPr lang="en-US" dirty="0"/>
              <a:t>First, you need to create an Azure Dev Ops project and initialize its main repository</a:t>
            </a:r>
          </a:p>
          <a:p>
            <a:pPr lvl="1"/>
            <a:r>
              <a:rPr lang="en-US" dirty="0"/>
              <a:t>Create workspace connection to ADO repository using 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Git Integration</a:t>
            </a:r>
            <a:r>
              <a:rPr lang="en-US" dirty="0"/>
              <a:t> tab in 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Workspace Settings</a:t>
            </a:r>
            <a:r>
              <a:rPr lang="en-US" dirty="0"/>
              <a:t> dialog</a:t>
            </a:r>
          </a:p>
          <a:p>
            <a:pPr lvl="1"/>
            <a:r>
              <a:rPr lang="en-US" dirty="0"/>
              <a:t>Once connected, workspace items list shows 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Git status</a:t>
            </a:r>
            <a:endParaRPr lang="en-US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6651B5-0C93-E6FE-19ED-70111BE389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76" t="1192"/>
          <a:stretch/>
        </p:blipFill>
        <p:spPr>
          <a:xfrm>
            <a:off x="1309798" y="2890158"/>
            <a:ext cx="5003739" cy="366440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13EDAD2-39A2-9304-906D-35E6B03824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9527" y="2890158"/>
            <a:ext cx="4624536" cy="195601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8108118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0281A3-BA51-F9FA-C2A7-9CB2210A9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Item Definition Files Are Pushed to ADO Repository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87A8D553-8F64-0318-2D01-4510BE058C2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854080"/>
          </a:xfrm>
        </p:spPr>
        <p:txBody>
          <a:bodyPr/>
          <a:lstStyle/>
          <a:p>
            <a:r>
              <a:rPr lang="en-US" dirty="0"/>
              <a:t>Changes made in workspace items can be synced with ADO repository</a:t>
            </a:r>
          </a:p>
          <a:p>
            <a:r>
              <a:rPr lang="en-US" dirty="0"/>
              <a:t>Changes made to files in ADO repository can be synced with workspace items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6638C7-8FD0-0195-965E-CA215DC1D6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508"/>
          <a:stretch/>
        </p:blipFill>
        <p:spPr>
          <a:xfrm>
            <a:off x="5150049" y="2424855"/>
            <a:ext cx="6504008" cy="273660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726D5BB-5EE0-1116-CCCF-F3ED08E53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102" y="2424855"/>
            <a:ext cx="2956828" cy="1250635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65CA4323-4694-8534-2109-6D20ECF6DA5D}"/>
              </a:ext>
            </a:extLst>
          </p:cNvPr>
          <p:cNvGrpSpPr/>
          <p:nvPr/>
        </p:nvGrpSpPr>
        <p:grpSpPr>
          <a:xfrm>
            <a:off x="3650092" y="3200891"/>
            <a:ext cx="1413459" cy="413656"/>
            <a:chOff x="5360352" y="4410259"/>
            <a:chExt cx="1413459" cy="413656"/>
          </a:xfrm>
        </p:grpSpPr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00C169E6-41F5-08F6-2490-E852D9AAF8F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60352" y="4548676"/>
              <a:ext cx="1393795" cy="0"/>
            </a:xfrm>
            <a:prstGeom prst="straightConnector1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rgbClr val="82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02E4932A-28AB-C6B3-988A-1DA03B8721FF}"/>
                </a:ext>
              </a:extLst>
            </p:cNvPr>
            <p:cNvGrpSpPr/>
            <p:nvPr/>
          </p:nvGrpSpPr>
          <p:grpSpPr>
            <a:xfrm>
              <a:off x="5380016" y="4410259"/>
              <a:ext cx="1393795" cy="413656"/>
              <a:chOff x="5265102" y="4244133"/>
              <a:chExt cx="1393795" cy="413656"/>
            </a:xfrm>
          </p:grpSpPr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736077EA-F6E6-21AF-3157-D041E5A8A0E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65102" y="4528900"/>
                <a:ext cx="1393795" cy="0"/>
              </a:xfrm>
              <a:prstGeom prst="straightConnector1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38100">
                <a:solidFill>
                  <a:srgbClr val="82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45876899-AE65-BB20-DC62-C4985A2B373B}"/>
                  </a:ext>
                </a:extLst>
              </p:cNvPr>
              <p:cNvSpPr/>
              <p:nvPr/>
            </p:nvSpPr>
            <p:spPr bwMode="auto">
              <a:xfrm>
                <a:off x="5748650" y="4244133"/>
                <a:ext cx="419956" cy="413656"/>
              </a:xfrm>
              <a:prstGeom prst="ellips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12700">
                <a:solidFill>
                  <a:srgbClr val="8A0000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900" b="1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sync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4974953"/>
      </p:ext>
    </p:extLst>
  </p:cSld>
  <p:clrMapOvr>
    <a:masterClrMapping/>
  </p:clrMapOvr>
  <p:transition>
    <p:fad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5BCBD18E-F8EF-AF87-E386-6305F29E62C4}"/>
              </a:ext>
            </a:extLst>
          </p:cNvPr>
          <p:cNvSpPr/>
          <p:nvPr/>
        </p:nvSpPr>
        <p:spPr>
          <a:xfrm>
            <a:off x="6427993" y="2746132"/>
            <a:ext cx="2353537" cy="2668269"/>
          </a:xfrm>
          <a:prstGeom prst="rect">
            <a:avLst/>
          </a:prstGeom>
          <a:solidFill>
            <a:srgbClr val="FFF5D5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b"/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Azure Dev Ops Repositories</a:t>
            </a:r>
          </a:p>
          <a:p>
            <a:pPr algn="ctr"/>
            <a:r>
              <a:rPr lang="en-US" sz="900" dirty="0">
                <a:solidFill>
                  <a:schemeClr val="tx1"/>
                </a:solidFill>
              </a:rPr>
              <a:t>ADO Projects created &amp; managed by ISV</a:t>
            </a:r>
          </a:p>
        </p:txBody>
      </p:sp>
      <p:sp>
        <p:nvSpPr>
          <p:cNvPr id="58" name="Title 57">
            <a:extLst>
              <a:ext uri="{FF2B5EF4-FFF2-40B4-BE49-F238E27FC236}">
                <a16:creationId xmlns:a16="http://schemas.microsoft.com/office/drawing/2014/main" id="{84553218-AB14-43B4-BB8B-D9B5596419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/>
          <a:p>
            <a:r>
              <a:rPr lang="en-US" dirty="0"/>
              <a:t>GIT Integration Flows for Multi-tenant Applications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072BEE-DDB5-46CD-842E-BAB2ABC641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077218"/>
          </a:xfrm>
        </p:spPr>
        <p:txBody>
          <a:bodyPr/>
          <a:lstStyle/>
          <a:p>
            <a:r>
              <a:rPr lang="en-US" dirty="0"/>
              <a:t>Multi-tenant applications can automate creating/syncing GIT workspace connections</a:t>
            </a:r>
          </a:p>
          <a:p>
            <a:pPr lvl="1"/>
            <a:r>
              <a:rPr lang="en-US" dirty="0"/>
              <a:t>First flow demonstrates populating Fabric workspace with items and then syncing with ADO repository</a:t>
            </a:r>
          </a:p>
          <a:p>
            <a:pPr lvl="1"/>
            <a:r>
              <a:rPr lang="en-US" dirty="0"/>
              <a:t>Second first flow demonstrates adding source files to ADO repository and syncing to populate workspace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A74D609-271C-4136-B08C-ADDBB4A5E30B}"/>
              </a:ext>
            </a:extLst>
          </p:cNvPr>
          <p:cNvSpPr/>
          <p:nvPr/>
        </p:nvSpPr>
        <p:spPr>
          <a:xfrm>
            <a:off x="3510338" y="2746134"/>
            <a:ext cx="2353537" cy="2668268"/>
          </a:xfrm>
          <a:prstGeom prst="rect">
            <a:avLst/>
          </a:prstGeom>
          <a:solidFill>
            <a:srgbClr val="FFF5D5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b"/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Fabric Multi-tenant Environment</a:t>
            </a:r>
          </a:p>
          <a:p>
            <a:pPr algn="ctr"/>
            <a:r>
              <a:rPr lang="en-US" sz="900" dirty="0">
                <a:solidFill>
                  <a:schemeClr val="tx1"/>
                </a:solidFill>
              </a:rPr>
              <a:t>Azure AD Tenant Owned by ISV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6131AD8-E821-C4F4-AA74-69BE642852D7}"/>
              </a:ext>
            </a:extLst>
          </p:cNvPr>
          <p:cNvGrpSpPr/>
          <p:nvPr/>
        </p:nvGrpSpPr>
        <p:grpSpPr>
          <a:xfrm>
            <a:off x="2241171" y="2836462"/>
            <a:ext cx="3388937" cy="1020460"/>
            <a:chOff x="2145921" y="2670336"/>
            <a:chExt cx="3388937" cy="102046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68FB2FF-D3D9-4994-B783-8ED72C359DE2}"/>
                </a:ext>
              </a:extLst>
            </p:cNvPr>
            <p:cNvSpPr/>
            <p:nvPr/>
          </p:nvSpPr>
          <p:spPr>
            <a:xfrm>
              <a:off x="3603626" y="2670336"/>
              <a:ext cx="1931232" cy="896282"/>
            </a:xfrm>
            <a:prstGeom prst="rect">
              <a:avLst/>
            </a:prstGeom>
            <a:solidFill>
              <a:srgbClr val="EFF4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7432" rtlCol="0" anchor="t"/>
            <a:lstStyle/>
            <a:p>
              <a:pPr algn="ctr"/>
              <a:r>
                <a:rPr lang="en-US" sz="900" b="1" dirty="0">
                  <a:solidFill>
                    <a:schemeClr val="bg2">
                      <a:lumMod val="65000"/>
                    </a:schemeClr>
                  </a:solidFill>
                </a:rPr>
                <a:t>Fabric Workspace - Customer 01</a:t>
              </a: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94AE748E-DC91-5E00-8C2D-8373DDF777EB}"/>
                </a:ext>
              </a:extLst>
            </p:cNvPr>
            <p:cNvCxnSpPr>
              <a:cxnSpLocks/>
              <a:stCxn id="22" idx="3"/>
              <a:endCxn id="7" idx="1"/>
            </p:cNvCxnSpPr>
            <p:nvPr/>
          </p:nvCxnSpPr>
          <p:spPr>
            <a:xfrm flipV="1">
              <a:off x="2145921" y="3118477"/>
              <a:ext cx="1457705" cy="572319"/>
            </a:xfrm>
            <a:prstGeom prst="straightConnector1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rgbClr val="82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69DE4EB0-3F03-A9A9-A6EA-08714C380855}"/>
              </a:ext>
            </a:extLst>
          </p:cNvPr>
          <p:cNvSpPr/>
          <p:nvPr/>
        </p:nvSpPr>
        <p:spPr>
          <a:xfrm>
            <a:off x="1234748" y="3426860"/>
            <a:ext cx="1006423" cy="860124"/>
          </a:xfrm>
          <a:prstGeom prst="rect">
            <a:avLst/>
          </a:prstGeom>
          <a:solidFill>
            <a:srgbClr val="EFF4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ctr"/>
          <a:lstStyle/>
          <a:p>
            <a:pPr algn="ctr"/>
            <a:r>
              <a:rPr lang="en-US" sz="1000" b="1" dirty="0">
                <a:solidFill>
                  <a:schemeClr val="tx1"/>
                </a:solidFill>
              </a:rPr>
              <a:t>Custom ISV Application</a:t>
            </a:r>
            <a:endParaRPr lang="en-US" sz="800" b="1" dirty="0">
              <a:solidFill>
                <a:schemeClr val="tx1"/>
              </a:solidFill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0B6CE46-1CEB-14B5-23D6-FF38B40F30EC}"/>
              </a:ext>
            </a:extLst>
          </p:cNvPr>
          <p:cNvGrpSpPr/>
          <p:nvPr/>
        </p:nvGrpSpPr>
        <p:grpSpPr>
          <a:xfrm>
            <a:off x="4006961" y="3103352"/>
            <a:ext cx="550473" cy="534395"/>
            <a:chOff x="9619022" y="3176803"/>
            <a:chExt cx="640918" cy="640918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4B4C4557-62DA-D780-1929-43EB859B3363}"/>
                </a:ext>
              </a:extLst>
            </p:cNvPr>
            <p:cNvSpPr/>
            <p:nvPr/>
          </p:nvSpPr>
          <p:spPr bwMode="auto">
            <a:xfrm>
              <a:off x="9619022" y="3176803"/>
              <a:ext cx="640918" cy="6409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600" b="1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4" name="Graphic 23">
              <a:extLst>
                <a:ext uri="{FF2B5EF4-FFF2-40B4-BE49-F238E27FC236}">
                  <a16:creationId xmlns:a16="http://schemas.microsoft.com/office/drawing/2014/main" id="{1FDAF4C2-5EA8-A8E0-0E85-F82F9EB3A7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719315" y="3339055"/>
              <a:ext cx="427279" cy="440631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25629AA-6523-38F5-6C31-18EECBA501BA}"/>
                </a:ext>
              </a:extLst>
            </p:cNvPr>
            <p:cNvSpPr txBox="1"/>
            <p:nvPr/>
          </p:nvSpPr>
          <p:spPr>
            <a:xfrm>
              <a:off x="9619022" y="3178739"/>
              <a:ext cx="640918" cy="141130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 lIns="182880" tIns="146304" rIns="182880" bIns="146304" rtlCol="0" anchor="ctr"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800" b="1" dirty="0">
                  <a:solidFill>
                    <a:schemeClr val="bg1"/>
                  </a:solidFill>
                </a:rPr>
                <a:t>model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1C6B130B-4E99-70BF-94AD-040755710CB5}"/>
              </a:ext>
            </a:extLst>
          </p:cNvPr>
          <p:cNvGrpSpPr/>
          <p:nvPr/>
        </p:nvGrpSpPr>
        <p:grpSpPr>
          <a:xfrm>
            <a:off x="4723515" y="3103352"/>
            <a:ext cx="550473" cy="534395"/>
            <a:chOff x="10453309" y="3176803"/>
            <a:chExt cx="640918" cy="640918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FA66BC9-852F-B4E2-3A31-65FB6EB14A40}"/>
                </a:ext>
              </a:extLst>
            </p:cNvPr>
            <p:cNvSpPr/>
            <p:nvPr/>
          </p:nvSpPr>
          <p:spPr bwMode="auto">
            <a:xfrm>
              <a:off x="10453309" y="3176803"/>
              <a:ext cx="640918" cy="6409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600" b="1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9" name="Graphic 28">
              <a:extLst>
                <a:ext uri="{FF2B5EF4-FFF2-40B4-BE49-F238E27FC236}">
                  <a16:creationId xmlns:a16="http://schemas.microsoft.com/office/drawing/2014/main" id="{9E10A36D-920D-4C0C-2D69-E8F8D79894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563445" y="3331394"/>
              <a:ext cx="427279" cy="440631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7F3C52B-7BE9-0D1B-64EE-C1A6F2A29859}"/>
                </a:ext>
              </a:extLst>
            </p:cNvPr>
            <p:cNvSpPr txBox="1"/>
            <p:nvPr/>
          </p:nvSpPr>
          <p:spPr>
            <a:xfrm>
              <a:off x="10453309" y="3178739"/>
              <a:ext cx="640918" cy="141130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 lIns="182880" tIns="146304" rIns="182880" bIns="146304" rtlCol="0" anchor="ctr"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800" b="1" dirty="0">
                  <a:solidFill>
                    <a:schemeClr val="bg1"/>
                  </a:solidFill>
                </a:rPr>
                <a:t>report</a:t>
              </a:r>
            </a:p>
          </p:txBody>
        </p:sp>
      </p:grp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5FD98091-2A6D-4FA1-90E8-6315B779C301}"/>
              </a:ext>
            </a:extLst>
          </p:cNvPr>
          <p:cNvCxnSpPr>
            <a:cxnSpLocks/>
            <a:stCxn id="22" idx="3"/>
            <a:endCxn id="127" idx="1"/>
          </p:cNvCxnSpPr>
          <p:nvPr/>
        </p:nvCxnSpPr>
        <p:spPr>
          <a:xfrm>
            <a:off x="2241171" y="3856922"/>
            <a:ext cx="1454137" cy="642119"/>
          </a:xfrm>
          <a:prstGeom prst="straightConnector1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rgbClr val="82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3C403BAF-DF1E-A6AE-4100-8B9C1E3398FA}"/>
              </a:ext>
            </a:extLst>
          </p:cNvPr>
          <p:cNvSpPr/>
          <p:nvPr/>
        </p:nvSpPr>
        <p:spPr>
          <a:xfrm>
            <a:off x="6535633" y="2836462"/>
            <a:ext cx="2091552" cy="896282"/>
          </a:xfrm>
          <a:prstGeom prst="rect">
            <a:avLst/>
          </a:prstGeom>
          <a:solidFill>
            <a:srgbClr val="EFF4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27432" rtlCol="0" anchor="t"/>
          <a:lstStyle/>
          <a:p>
            <a:pPr algn="ctr"/>
            <a:r>
              <a:rPr lang="en-US" sz="900" b="1" dirty="0">
                <a:solidFill>
                  <a:schemeClr val="bg2">
                    <a:lumMod val="65000"/>
                  </a:schemeClr>
                </a:solidFill>
              </a:rPr>
              <a:t>ADO Project  - Customer 01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3CE415C-A0FB-EDEA-6AA3-A6D3BB6B45F3}"/>
              </a:ext>
            </a:extLst>
          </p:cNvPr>
          <p:cNvGrpSpPr/>
          <p:nvPr/>
        </p:nvGrpSpPr>
        <p:grpSpPr>
          <a:xfrm>
            <a:off x="5363920" y="3066890"/>
            <a:ext cx="3053576" cy="601523"/>
            <a:chOff x="5268670" y="2900764"/>
            <a:chExt cx="3053576" cy="601523"/>
          </a:xfrm>
        </p:grpSpPr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96A2E96A-B454-41A8-ACDE-EE21C239F1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32887"/>
            <a:stretch/>
          </p:blipFill>
          <p:spPr>
            <a:xfrm>
              <a:off x="6662465" y="2900764"/>
              <a:ext cx="1659781" cy="601523"/>
            </a:xfrm>
            <a:prstGeom prst="rect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</p:pic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AC7CF19D-CE75-42F6-89A5-07B515F73D68}"/>
                </a:ext>
              </a:extLst>
            </p:cNvPr>
            <p:cNvCxnSpPr>
              <a:cxnSpLocks/>
            </p:cNvCxnSpPr>
            <p:nvPr/>
          </p:nvCxnSpPr>
          <p:spPr>
            <a:xfrm>
              <a:off x="5268670" y="3168112"/>
              <a:ext cx="1393795" cy="0"/>
            </a:xfrm>
            <a:prstGeom prst="straightConnector1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rgbClr val="82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154AA20-5D76-2034-A027-1E925EBD3C89}"/>
              </a:ext>
            </a:extLst>
          </p:cNvPr>
          <p:cNvGrpSpPr/>
          <p:nvPr/>
        </p:nvGrpSpPr>
        <p:grpSpPr>
          <a:xfrm>
            <a:off x="5363920" y="3185989"/>
            <a:ext cx="1393795" cy="413656"/>
            <a:chOff x="5268670" y="3019863"/>
            <a:chExt cx="1393795" cy="413656"/>
          </a:xfrm>
        </p:grpSpPr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ADB47A5F-6A94-4D90-57F9-16C799ECDE8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68670" y="3314462"/>
              <a:ext cx="1393795" cy="0"/>
            </a:xfrm>
            <a:prstGeom prst="straightConnector1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rgbClr val="82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D4EE208A-BC00-FA11-B281-B5FF21D71DCE}"/>
                </a:ext>
              </a:extLst>
            </p:cNvPr>
            <p:cNvSpPr/>
            <p:nvPr/>
          </p:nvSpPr>
          <p:spPr bwMode="auto">
            <a:xfrm>
              <a:off x="5840706" y="3019863"/>
              <a:ext cx="419956" cy="413656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rgbClr val="8A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sync</a:t>
              </a:r>
            </a:p>
          </p:txBody>
        </p:sp>
      </p:grpSp>
      <p:sp>
        <p:nvSpPr>
          <p:cNvPr id="127" name="Rectangle 126">
            <a:extLst>
              <a:ext uri="{FF2B5EF4-FFF2-40B4-BE49-F238E27FC236}">
                <a16:creationId xmlns:a16="http://schemas.microsoft.com/office/drawing/2014/main" id="{7FC2EF34-1C46-A048-60F3-750A40778AAF}"/>
              </a:ext>
            </a:extLst>
          </p:cNvPr>
          <p:cNvSpPr/>
          <p:nvPr/>
        </p:nvSpPr>
        <p:spPr>
          <a:xfrm>
            <a:off x="3695308" y="4050900"/>
            <a:ext cx="1931232" cy="896282"/>
          </a:xfrm>
          <a:prstGeom prst="rect">
            <a:avLst/>
          </a:prstGeom>
          <a:solidFill>
            <a:srgbClr val="EFF4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27432" rtlCol="0" anchor="t"/>
          <a:lstStyle/>
          <a:p>
            <a:pPr algn="ctr"/>
            <a:r>
              <a:rPr lang="en-US" sz="900" b="1" dirty="0">
                <a:solidFill>
                  <a:schemeClr val="bg2">
                    <a:lumMod val="65000"/>
                  </a:schemeClr>
                </a:solidFill>
              </a:rPr>
              <a:t>Fabric Workspace - Customer 02</a:t>
            </a: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70F72423-4A71-795C-0D05-F0A13FFC0481}"/>
              </a:ext>
            </a:extLst>
          </p:cNvPr>
          <p:cNvSpPr/>
          <p:nvPr/>
        </p:nvSpPr>
        <p:spPr>
          <a:xfrm>
            <a:off x="6532065" y="4050900"/>
            <a:ext cx="2077375" cy="896282"/>
          </a:xfrm>
          <a:prstGeom prst="rect">
            <a:avLst/>
          </a:prstGeom>
          <a:solidFill>
            <a:srgbClr val="EFF4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27432" rtlCol="0" anchor="t"/>
          <a:lstStyle/>
          <a:p>
            <a:pPr algn="ctr"/>
            <a:r>
              <a:rPr lang="en-US" sz="900" b="1" dirty="0">
                <a:solidFill>
                  <a:schemeClr val="bg2">
                    <a:lumMod val="65000"/>
                  </a:schemeClr>
                </a:solidFill>
              </a:rPr>
              <a:t>ADO Project  - Customer 02</a:t>
            </a:r>
          </a:p>
        </p:txBody>
      </p:sp>
      <p:pic>
        <p:nvPicPr>
          <p:cNvPr id="131" name="Picture 130">
            <a:extLst>
              <a:ext uri="{FF2B5EF4-FFF2-40B4-BE49-F238E27FC236}">
                <a16:creationId xmlns:a16="http://schemas.microsoft.com/office/drawing/2014/main" id="{C9A145B1-8826-91D9-61B0-158ADDB8EBB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32887"/>
          <a:stretch/>
        </p:blipFill>
        <p:spPr>
          <a:xfrm>
            <a:off x="6754147" y="4281328"/>
            <a:ext cx="1659781" cy="601523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C669CEC0-7590-774E-281A-264F53C561C2}"/>
              </a:ext>
            </a:extLst>
          </p:cNvPr>
          <p:cNvGrpSpPr/>
          <p:nvPr/>
        </p:nvGrpSpPr>
        <p:grpSpPr>
          <a:xfrm>
            <a:off x="4003393" y="4317790"/>
            <a:ext cx="2750754" cy="534395"/>
            <a:chOff x="3908143" y="4151664"/>
            <a:chExt cx="2750754" cy="534395"/>
          </a:xfrm>
        </p:grpSpPr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B499BE14-46B4-3AA9-ACBB-8BF743CAAF29}"/>
                </a:ext>
              </a:extLst>
            </p:cNvPr>
            <p:cNvGrpSpPr/>
            <p:nvPr/>
          </p:nvGrpSpPr>
          <p:grpSpPr>
            <a:xfrm>
              <a:off x="3908143" y="4151664"/>
              <a:ext cx="550473" cy="534395"/>
              <a:chOff x="9619022" y="3176803"/>
              <a:chExt cx="640918" cy="640918"/>
            </a:xfrm>
          </p:grpSpPr>
          <p:sp>
            <p:nvSpPr>
              <p:cNvPr id="138" name="Rectangle 137">
                <a:extLst>
                  <a:ext uri="{FF2B5EF4-FFF2-40B4-BE49-F238E27FC236}">
                    <a16:creationId xmlns:a16="http://schemas.microsoft.com/office/drawing/2014/main" id="{F091B0E6-C0CB-ACC4-D184-19B26EECA1E5}"/>
                  </a:ext>
                </a:extLst>
              </p:cNvPr>
              <p:cNvSpPr/>
              <p:nvPr/>
            </p:nvSpPr>
            <p:spPr bwMode="auto">
              <a:xfrm>
                <a:off x="9619022" y="3176803"/>
                <a:ext cx="640918" cy="6409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600" b="1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39" name="Graphic 138">
                <a:extLst>
                  <a:ext uri="{FF2B5EF4-FFF2-40B4-BE49-F238E27FC236}">
                    <a16:creationId xmlns:a16="http://schemas.microsoft.com/office/drawing/2014/main" id="{7A93D3AB-47AF-FC01-4472-5B60FEB6A1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9719315" y="3339055"/>
                <a:ext cx="427279" cy="440631"/>
              </a:xfrm>
              <a:prstGeom prst="rect">
                <a:avLst/>
              </a:prstGeom>
            </p:spPr>
          </p:pic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A62DB75F-E8B2-2D7B-9615-DE591EBE73B4}"/>
                  </a:ext>
                </a:extLst>
              </p:cNvPr>
              <p:cNvSpPr txBox="1"/>
              <p:nvPr/>
            </p:nvSpPr>
            <p:spPr>
              <a:xfrm>
                <a:off x="9619022" y="3178739"/>
                <a:ext cx="640918" cy="141130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none" lIns="182880" tIns="146304" rIns="182880" bIns="146304" rtlCol="0" anchor="ctr">
                <a:noAutofit/>
              </a:bodyPr>
              <a:lstStyle/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800" b="1" dirty="0">
                    <a:solidFill>
                      <a:schemeClr val="bg1"/>
                    </a:solidFill>
                  </a:rPr>
                  <a:t>model</a:t>
                </a:r>
              </a:p>
            </p:txBody>
          </p:sp>
        </p:grpSp>
        <p:grpSp>
          <p:nvGrpSpPr>
            <p:cNvPr id="129" name="Group 128">
              <a:extLst>
                <a:ext uri="{FF2B5EF4-FFF2-40B4-BE49-F238E27FC236}">
                  <a16:creationId xmlns:a16="http://schemas.microsoft.com/office/drawing/2014/main" id="{C848A7BF-F0DE-8D8A-5277-580F2C3AD996}"/>
                </a:ext>
              </a:extLst>
            </p:cNvPr>
            <p:cNvGrpSpPr/>
            <p:nvPr/>
          </p:nvGrpSpPr>
          <p:grpSpPr>
            <a:xfrm>
              <a:off x="4624697" y="4151664"/>
              <a:ext cx="550473" cy="534395"/>
              <a:chOff x="10453309" y="3176803"/>
              <a:chExt cx="640918" cy="640918"/>
            </a:xfrm>
          </p:grpSpPr>
          <p:sp>
            <p:nvSpPr>
              <p:cNvPr id="135" name="Rectangle 134">
                <a:extLst>
                  <a:ext uri="{FF2B5EF4-FFF2-40B4-BE49-F238E27FC236}">
                    <a16:creationId xmlns:a16="http://schemas.microsoft.com/office/drawing/2014/main" id="{30DABDE5-5A51-498F-3B2D-57ACA59C9251}"/>
                  </a:ext>
                </a:extLst>
              </p:cNvPr>
              <p:cNvSpPr/>
              <p:nvPr/>
            </p:nvSpPr>
            <p:spPr bwMode="auto">
              <a:xfrm>
                <a:off x="10453309" y="3176803"/>
                <a:ext cx="640918" cy="6409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600" b="1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36" name="Graphic 135">
                <a:extLst>
                  <a:ext uri="{FF2B5EF4-FFF2-40B4-BE49-F238E27FC236}">
                    <a16:creationId xmlns:a16="http://schemas.microsoft.com/office/drawing/2014/main" id="{4092DD4B-AD7E-1848-8AD8-6EB72A7173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0563445" y="3331394"/>
                <a:ext cx="427279" cy="440631"/>
              </a:xfrm>
              <a:prstGeom prst="rect">
                <a:avLst/>
              </a:prstGeom>
            </p:spPr>
          </p:pic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9AA7DD1E-13BC-DCB9-C64B-33C1B2A7E178}"/>
                  </a:ext>
                </a:extLst>
              </p:cNvPr>
              <p:cNvSpPr txBox="1"/>
              <p:nvPr/>
            </p:nvSpPr>
            <p:spPr>
              <a:xfrm>
                <a:off x="10453309" y="3178739"/>
                <a:ext cx="640918" cy="141130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none" lIns="182880" tIns="146304" rIns="182880" bIns="146304" rtlCol="0" anchor="ctr">
                <a:noAutofit/>
              </a:bodyPr>
              <a:lstStyle/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800" b="1" dirty="0">
                    <a:solidFill>
                      <a:schemeClr val="bg1"/>
                    </a:solidFill>
                  </a:rPr>
                  <a:t>report</a:t>
                </a:r>
              </a:p>
            </p:txBody>
          </p:sp>
        </p:grpSp>
        <p:cxnSp>
          <p:nvCxnSpPr>
            <p:cNvPr id="132" name="Straight Arrow Connector 131">
              <a:extLst>
                <a:ext uri="{FF2B5EF4-FFF2-40B4-BE49-F238E27FC236}">
                  <a16:creationId xmlns:a16="http://schemas.microsoft.com/office/drawing/2014/main" id="{7FA065F7-ADB3-B2FB-E6E6-15BE06611A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65102" y="4382550"/>
              <a:ext cx="1393795" cy="0"/>
            </a:xfrm>
            <a:prstGeom prst="straightConnector1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rgbClr val="82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19C4C1F-AC25-5DD7-3D78-C791A8FB9A19}"/>
              </a:ext>
            </a:extLst>
          </p:cNvPr>
          <p:cNvGrpSpPr/>
          <p:nvPr/>
        </p:nvGrpSpPr>
        <p:grpSpPr>
          <a:xfrm>
            <a:off x="5360352" y="4400427"/>
            <a:ext cx="1393795" cy="413656"/>
            <a:chOff x="5265102" y="4234301"/>
            <a:chExt cx="1393795" cy="413656"/>
          </a:xfrm>
        </p:grpSpPr>
        <p:cxnSp>
          <p:nvCxnSpPr>
            <p:cNvPr id="133" name="Straight Arrow Connector 132">
              <a:extLst>
                <a:ext uri="{FF2B5EF4-FFF2-40B4-BE49-F238E27FC236}">
                  <a16:creationId xmlns:a16="http://schemas.microsoft.com/office/drawing/2014/main" id="{77A7C50D-B137-80A0-C76C-081E020E3CB3}"/>
                </a:ext>
              </a:extLst>
            </p:cNvPr>
            <p:cNvCxnSpPr>
              <a:cxnSpLocks/>
            </p:cNvCxnSpPr>
            <p:nvPr/>
          </p:nvCxnSpPr>
          <p:spPr>
            <a:xfrm>
              <a:off x="5265102" y="4528900"/>
              <a:ext cx="1393795" cy="0"/>
            </a:xfrm>
            <a:prstGeom prst="straightConnector1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rgbClr val="82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BD059A92-A10C-732C-C19E-79BE6D524B7A}"/>
                </a:ext>
              </a:extLst>
            </p:cNvPr>
            <p:cNvSpPr/>
            <p:nvPr/>
          </p:nvSpPr>
          <p:spPr bwMode="auto">
            <a:xfrm>
              <a:off x="5837138" y="4234301"/>
              <a:ext cx="419956" cy="413656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rgbClr val="8A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sync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4494754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127" grpId="0" animBg="1"/>
      <p:bldP spid="130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A44F89-E6F4-710F-E42F-2A2B6BB842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Projects with the Azure Dev Ops REST API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31C5F6-8ECD-C903-E80D-D92DAA75DCA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077218"/>
          </a:xfrm>
        </p:spPr>
        <p:txBody>
          <a:bodyPr/>
          <a:lstStyle/>
          <a:p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Demo-</a:t>
            </a:r>
            <a:r>
              <a:rPr lang="en-US" sz="2000" b="1" dirty="0" err="1">
                <a:solidFill>
                  <a:schemeClr val="accent3">
                    <a:lumMod val="75000"/>
                  </a:schemeClr>
                </a:solidFill>
              </a:rPr>
              <a:t>GitIntegration</a:t>
            </a:r>
            <a:r>
              <a:rPr lang="en-US" dirty="0"/>
              <a:t> project contains class named </a:t>
            </a:r>
            <a:r>
              <a:rPr lang="en-US" sz="2000" b="1" dirty="0" err="1">
                <a:solidFill>
                  <a:schemeClr val="accent3">
                    <a:lumMod val="75000"/>
                  </a:schemeClr>
                </a:solidFill>
              </a:rPr>
              <a:t>AdoProjectManager</a:t>
            </a:r>
            <a:endParaRPr lang="en-US" b="1" dirty="0">
              <a:solidFill>
                <a:schemeClr val="accent3">
                  <a:lumMod val="75000"/>
                </a:schemeClr>
              </a:solidFill>
            </a:endParaRPr>
          </a:p>
          <a:p>
            <a:pPr lvl="1"/>
            <a:r>
              <a:rPr lang="en-US" sz="1600" b="1" dirty="0" err="1">
                <a:solidFill>
                  <a:schemeClr val="accent3">
                    <a:lumMod val="75000"/>
                  </a:schemeClr>
                </a:solidFill>
              </a:rPr>
              <a:t>AdoProjectManager</a:t>
            </a:r>
            <a:r>
              <a:rPr lang="en-US" sz="1800" b="1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/>
              <a:t>uses Azure Dev Ops REST API to create and configure Azure Dev Ops projects</a:t>
            </a:r>
          </a:p>
          <a:p>
            <a:pPr lvl="1"/>
            <a:r>
              <a:rPr lang="en-US" dirty="0"/>
              <a:t>More info on this REST API at </a:t>
            </a:r>
            <a:r>
              <a:rPr lang="en-US" b="1" dirty="0">
                <a:hlinkClick r:id="rId2"/>
              </a:rPr>
              <a:t>https://learn.microsoft.com/en-us/rest/api/azure/devops</a:t>
            </a:r>
            <a:r>
              <a:rPr lang="en-US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14397A-62E7-CCC1-85FB-B7D10A0C9D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9366" y="2501738"/>
            <a:ext cx="2197025" cy="35996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C47ED18-2930-A054-7A94-A248F4C85C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7831" y="2501738"/>
            <a:ext cx="6613686" cy="352637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CCD92750-107B-DFC3-D582-8CD5CB0BC89E}"/>
              </a:ext>
            </a:extLst>
          </p:cNvPr>
          <p:cNvSpPr/>
          <p:nvPr/>
        </p:nvSpPr>
        <p:spPr bwMode="auto">
          <a:xfrm>
            <a:off x="3531081" y="4214811"/>
            <a:ext cx="562059" cy="252153"/>
          </a:xfrm>
          <a:prstGeom prst="rightArrow">
            <a:avLst>
              <a:gd name="adj1" fmla="val 55099"/>
              <a:gd name="adj2" fmla="val 60975"/>
            </a:avLst>
          </a:prstGeom>
          <a:solidFill>
            <a:schemeClr val="accent4"/>
          </a:solidFill>
          <a:ln w="12700">
            <a:solidFill>
              <a:schemeClr val="accent3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050" b="1" dirty="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41741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E1E1E9-1ACD-D178-EDA3-E37C23F72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Demo: Push from Workspace to ADO Repository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63A982-223F-5D2E-8D45-131608584F4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785104"/>
          </a:xfrm>
        </p:spPr>
        <p:txBody>
          <a:bodyPr/>
          <a:lstStyle/>
          <a:p>
            <a:r>
              <a:rPr lang="en-US" dirty="0"/>
              <a:t>Steps for the first demo</a:t>
            </a:r>
          </a:p>
          <a:p>
            <a:pPr lvl="1">
              <a:buFont typeface="+mj-lt"/>
              <a:buAutoNum type="arabicPeriod"/>
            </a:pPr>
            <a:r>
              <a:rPr lang="en-US" dirty="0"/>
              <a:t>Create workspace and populate with semantic models and reports</a:t>
            </a:r>
          </a:p>
          <a:p>
            <a:pPr lvl="1">
              <a:buFont typeface="+mj-lt"/>
              <a:buAutoNum type="arabicPeriod"/>
            </a:pPr>
            <a:r>
              <a:rPr lang="en-US" dirty="0"/>
              <a:t>Create new project in Azure Dev Ops and initialize main repository</a:t>
            </a:r>
          </a:p>
          <a:p>
            <a:pPr lvl="1">
              <a:buFont typeface="+mj-lt"/>
              <a:buAutoNum type="arabicPeriod"/>
            </a:pPr>
            <a:r>
              <a:rPr lang="en-US" dirty="0"/>
              <a:t>Create </a:t>
            </a:r>
            <a:r>
              <a:rPr lang="en-US" sz="1600" b="1" dirty="0" err="1">
                <a:solidFill>
                  <a:schemeClr val="accent3">
                    <a:lumMod val="75000"/>
                  </a:schemeClr>
                </a:solidFill>
              </a:rPr>
              <a:t>GitProviderConnection</a:t>
            </a:r>
            <a:r>
              <a:rPr lang="en-US" dirty="0"/>
              <a:t> object containing details to create Git workspace connection</a:t>
            </a:r>
          </a:p>
          <a:p>
            <a:pPr lvl="1">
              <a:buFont typeface="+mj-lt"/>
              <a:buAutoNum type="arabicPeriod"/>
            </a:pPr>
            <a:r>
              <a:rPr lang="en-US" dirty="0"/>
              <a:t>Pass  </a:t>
            </a:r>
            <a:r>
              <a:rPr lang="en-US" sz="1600" b="1" dirty="0" err="1">
                <a:solidFill>
                  <a:schemeClr val="accent3">
                    <a:lumMod val="75000"/>
                  </a:schemeClr>
                </a:solidFill>
              </a:rPr>
              <a:t>GitProviderConnection</a:t>
            </a:r>
            <a:r>
              <a:rPr lang="en-US" dirty="0"/>
              <a:t> object to </a:t>
            </a:r>
            <a:r>
              <a:rPr lang="en-US" sz="1600" b="1" dirty="0" err="1">
                <a:solidFill>
                  <a:schemeClr val="accent3">
                    <a:lumMod val="75000"/>
                  </a:schemeClr>
                </a:solidFill>
              </a:rPr>
              <a:t>FabricUserApi.ConnectWorkspaceToGitRepository</a:t>
            </a:r>
            <a:endParaRPr lang="en-US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FBC083-87A9-3E35-0548-FC7926CA4A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0680" y="3392487"/>
            <a:ext cx="9498845" cy="320168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51BC1A15-4CAB-4F73-7D0E-0148174D8C45}"/>
              </a:ext>
            </a:extLst>
          </p:cNvPr>
          <p:cNvGrpSpPr/>
          <p:nvPr/>
        </p:nvGrpSpPr>
        <p:grpSpPr>
          <a:xfrm>
            <a:off x="504262" y="3454138"/>
            <a:ext cx="1324538" cy="1055688"/>
            <a:chOff x="504262" y="3454138"/>
            <a:chExt cx="1324538" cy="1055688"/>
          </a:xfrm>
        </p:grpSpPr>
        <p:sp>
          <p:nvSpPr>
            <p:cNvPr id="6" name="Arrow: Right 5">
              <a:extLst>
                <a:ext uri="{FF2B5EF4-FFF2-40B4-BE49-F238E27FC236}">
                  <a16:creationId xmlns:a16="http://schemas.microsoft.com/office/drawing/2014/main" id="{32814E38-DD5C-8178-8501-5BCF6848EB1B}"/>
                </a:ext>
              </a:extLst>
            </p:cNvPr>
            <p:cNvSpPr/>
            <p:nvPr/>
          </p:nvSpPr>
          <p:spPr bwMode="auto">
            <a:xfrm>
              <a:off x="504262" y="3807129"/>
              <a:ext cx="911411" cy="349705"/>
            </a:xfrm>
            <a:prstGeom prst="rightArrow">
              <a:avLst>
                <a:gd name="adj1" fmla="val 55099"/>
                <a:gd name="adj2" fmla="val 60975"/>
              </a:avLst>
            </a:prstGeom>
            <a:solidFill>
              <a:schemeClr val="accent4"/>
            </a:solidFill>
            <a:ln w="12700">
              <a:solidFill>
                <a:schemeClr val="accent3">
                  <a:lumMod val="7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1</a:t>
              </a:r>
            </a:p>
          </p:txBody>
        </p:sp>
        <p:sp>
          <p:nvSpPr>
            <p:cNvPr id="7" name="Left Brace 6">
              <a:extLst>
                <a:ext uri="{FF2B5EF4-FFF2-40B4-BE49-F238E27FC236}">
                  <a16:creationId xmlns:a16="http://schemas.microsoft.com/office/drawing/2014/main" id="{8647BFF9-F714-6703-AC24-6F8CCE65D7D0}"/>
                </a:ext>
              </a:extLst>
            </p:cNvPr>
            <p:cNvSpPr/>
            <p:nvPr/>
          </p:nvSpPr>
          <p:spPr>
            <a:xfrm>
              <a:off x="1495426" y="3454138"/>
              <a:ext cx="333374" cy="1055688"/>
            </a:xfrm>
            <a:prstGeom prst="leftBrace">
              <a:avLst/>
            </a:prstGeom>
            <a:ln w="28575">
              <a:solidFill>
                <a:schemeClr val="accent3">
                  <a:lumMod val="7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Arrow: Right 7">
            <a:extLst>
              <a:ext uri="{FF2B5EF4-FFF2-40B4-BE49-F238E27FC236}">
                <a16:creationId xmlns:a16="http://schemas.microsoft.com/office/drawing/2014/main" id="{E1343E3A-55C1-3635-A68F-EA68D1375A61}"/>
              </a:ext>
            </a:extLst>
          </p:cNvPr>
          <p:cNvSpPr/>
          <p:nvPr/>
        </p:nvSpPr>
        <p:spPr bwMode="auto">
          <a:xfrm>
            <a:off x="660215" y="4615174"/>
            <a:ext cx="1149535" cy="349705"/>
          </a:xfrm>
          <a:prstGeom prst="rightArrow">
            <a:avLst>
              <a:gd name="adj1" fmla="val 55099"/>
              <a:gd name="adj2" fmla="val 60975"/>
            </a:avLst>
          </a:prstGeom>
          <a:solidFill>
            <a:schemeClr val="accent4"/>
          </a:solidFill>
          <a:ln w="12700">
            <a:solidFill>
              <a:schemeClr val="accent3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2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840698DC-63E8-F651-9692-1B839B54D3DC}"/>
              </a:ext>
            </a:extLst>
          </p:cNvPr>
          <p:cNvSpPr/>
          <p:nvPr/>
        </p:nvSpPr>
        <p:spPr bwMode="auto">
          <a:xfrm>
            <a:off x="650690" y="5291449"/>
            <a:ext cx="1149535" cy="349705"/>
          </a:xfrm>
          <a:prstGeom prst="rightArrow">
            <a:avLst>
              <a:gd name="adj1" fmla="val 55099"/>
              <a:gd name="adj2" fmla="val 60975"/>
            </a:avLst>
          </a:prstGeom>
          <a:solidFill>
            <a:schemeClr val="accent4"/>
          </a:solidFill>
          <a:ln w="12700">
            <a:solidFill>
              <a:schemeClr val="accent3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3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70C5864D-5817-7A8E-C860-FCBE0CD8A75C}"/>
              </a:ext>
            </a:extLst>
          </p:cNvPr>
          <p:cNvSpPr/>
          <p:nvPr/>
        </p:nvSpPr>
        <p:spPr bwMode="auto">
          <a:xfrm>
            <a:off x="650690" y="6262999"/>
            <a:ext cx="1149535" cy="349705"/>
          </a:xfrm>
          <a:prstGeom prst="rightArrow">
            <a:avLst>
              <a:gd name="adj1" fmla="val 55099"/>
              <a:gd name="adj2" fmla="val 60975"/>
            </a:avLst>
          </a:prstGeom>
          <a:solidFill>
            <a:schemeClr val="accent4"/>
          </a:solidFill>
          <a:ln w="12700">
            <a:solidFill>
              <a:schemeClr val="accent3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405987734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D930574-CF37-CE2B-26D5-D97E38F87F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9335" y="984879"/>
            <a:ext cx="7217235" cy="592810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2B1258F-0AEB-2576-4B45-961DEB4CC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FabricUserApi.ConnectWorkspaceToGitRepository</a:t>
            </a:r>
            <a:endParaRPr lang="en-US" dirty="0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B4DDDEFC-CC48-6758-1689-3BF3D1B1519B}"/>
              </a:ext>
            </a:extLst>
          </p:cNvPr>
          <p:cNvSpPr/>
          <p:nvPr/>
        </p:nvSpPr>
        <p:spPr bwMode="auto">
          <a:xfrm>
            <a:off x="176978" y="1562569"/>
            <a:ext cx="2946758" cy="365760"/>
          </a:xfrm>
          <a:prstGeom prst="rightArrow">
            <a:avLst>
              <a:gd name="adj1" fmla="val 70382"/>
              <a:gd name="adj2" fmla="val 60975"/>
            </a:avLst>
          </a:prstGeom>
          <a:solidFill>
            <a:schemeClr val="accent4"/>
          </a:solidFill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Calling</a:t>
            </a:r>
            <a:r>
              <a:rPr lang="en-US" sz="120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 Git - Connect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8D609C51-E140-9603-8BA3-5AEF7596CDE8}"/>
              </a:ext>
            </a:extLst>
          </p:cNvPr>
          <p:cNvSpPr/>
          <p:nvPr/>
        </p:nvSpPr>
        <p:spPr bwMode="auto">
          <a:xfrm>
            <a:off x="176978" y="2475368"/>
            <a:ext cx="2946758" cy="365760"/>
          </a:xfrm>
          <a:prstGeom prst="rightArrow">
            <a:avLst>
              <a:gd name="adj1" fmla="val 70382"/>
              <a:gd name="adj2" fmla="val 60975"/>
            </a:avLst>
          </a:prstGeom>
          <a:solidFill>
            <a:schemeClr val="accent4"/>
          </a:solidFill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Calling</a:t>
            </a:r>
            <a:r>
              <a:rPr lang="en-US" sz="120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 Git - Initialize Connection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186082BE-1A39-5C5E-C0D8-D7E45493A851}"/>
              </a:ext>
            </a:extLst>
          </p:cNvPr>
          <p:cNvSpPr/>
          <p:nvPr/>
        </p:nvSpPr>
        <p:spPr bwMode="auto">
          <a:xfrm>
            <a:off x="176978" y="2965334"/>
            <a:ext cx="2946758" cy="365760"/>
          </a:xfrm>
          <a:prstGeom prst="rightArrow">
            <a:avLst>
              <a:gd name="adj1" fmla="val 70382"/>
              <a:gd name="adj2" fmla="val 60975"/>
            </a:avLst>
          </a:prstGeom>
          <a:solidFill>
            <a:schemeClr val="accent4"/>
          </a:solidFill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Inspecting</a:t>
            </a:r>
            <a:r>
              <a:rPr lang="en-US" sz="120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 </a:t>
            </a:r>
            <a:r>
              <a:rPr lang="en-US" sz="1200" b="1" dirty="0" err="1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GitRequiredAction</a:t>
            </a:r>
            <a:endParaRPr lang="en-US" sz="1200" b="1" dirty="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0C2303A3-D555-ABC0-3F41-940288E7ED63}"/>
              </a:ext>
            </a:extLst>
          </p:cNvPr>
          <p:cNvSpPr/>
          <p:nvPr/>
        </p:nvSpPr>
        <p:spPr bwMode="auto">
          <a:xfrm>
            <a:off x="176978" y="3916414"/>
            <a:ext cx="2946758" cy="365760"/>
          </a:xfrm>
          <a:prstGeom prst="rightArrow">
            <a:avLst>
              <a:gd name="adj1" fmla="val 70382"/>
              <a:gd name="adj2" fmla="val 60975"/>
            </a:avLst>
          </a:prstGeom>
          <a:solidFill>
            <a:schemeClr val="accent4"/>
          </a:solidFill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Calling</a:t>
            </a:r>
            <a:r>
              <a:rPr lang="en-US" sz="120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 Git – Commit</a:t>
            </a:r>
          </a:p>
        </p:txBody>
      </p:sp>
    </p:spTree>
    <p:extLst>
      <p:ext uri="{BB962C8B-B14F-4D97-AF65-F5344CB8AC3E}">
        <p14:creationId xmlns:p14="http://schemas.microsoft.com/office/powerpoint/2010/main" val="166973148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CB99B4-4385-2834-F979-06A2BF89A2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Demo3-GitIntegration – Part1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FBE78C-522D-A978-29D2-1F15235A3C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24" y="1096489"/>
            <a:ext cx="6715875" cy="475186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15CE7DF-5014-602B-CBB4-70BB87BE33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2860" y="1096489"/>
            <a:ext cx="4595502" cy="253781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76588032"/>
      </p:ext>
    </p:extLst>
  </p:cSld>
  <p:clrMapOvr>
    <a:masterClrMapping/>
  </p:clrMapOvr>
  <p:transition>
    <p:fade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35136-82CD-05AF-1D67-8E944C73B7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Tabular Model Definition Language (TMDL)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88CC48-04A8-58D0-32C2-4B31749F7E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878259"/>
          </a:xfrm>
        </p:spPr>
        <p:txBody>
          <a:bodyPr/>
          <a:lstStyle/>
          <a:p>
            <a:r>
              <a:rPr lang="en-US" dirty="0"/>
              <a:t>Moving from PBIX to the PBIP file format with BIM files is a good first step</a:t>
            </a:r>
          </a:p>
          <a:p>
            <a:pPr lvl="1"/>
            <a:r>
              <a:rPr lang="en-US" dirty="0"/>
              <a:t>Now we will take it further by saving and maintaining semantic model definitions in TMDL file format</a:t>
            </a:r>
          </a:p>
          <a:p>
            <a:pPr>
              <a:spcBef>
                <a:spcPts val="1800"/>
              </a:spcBef>
            </a:pPr>
            <a:r>
              <a:rPr lang="en-US" dirty="0"/>
              <a:t>Benefits to saving semantic models in TMDL</a:t>
            </a:r>
          </a:p>
          <a:p>
            <a:pPr lvl="1"/>
            <a:r>
              <a:rPr lang="en-US" dirty="0"/>
              <a:t>Definition files created in human readable format using a YAML-like syntax</a:t>
            </a:r>
          </a:p>
          <a:p>
            <a:pPr lvl="1"/>
            <a:r>
              <a:rPr lang="en-US" dirty="0"/>
              <a:t>Better editing experience, especially for properties containing DAX and M expressions</a:t>
            </a:r>
          </a:p>
          <a:p>
            <a:pPr lvl="1"/>
            <a:r>
              <a:rPr lang="en-US" dirty="0"/>
              <a:t>Standard folder output format where each object in model has an individual file representation</a:t>
            </a:r>
          </a:p>
          <a:p>
            <a:pPr lvl="1"/>
            <a:r>
              <a:rPr lang="en-US" dirty="0"/>
              <a:t>TMDL file format is more source-control-friendly and better suited for collaboration and co-authoring</a:t>
            </a:r>
          </a:p>
          <a:p>
            <a:pPr>
              <a:spcBef>
                <a:spcPts val="1800"/>
              </a:spcBef>
            </a:pPr>
            <a:r>
              <a:rPr lang="en-US" dirty="0"/>
              <a:t>Get Started with TMDL</a:t>
            </a:r>
          </a:p>
          <a:p>
            <a:pPr lvl="1"/>
            <a:r>
              <a:rPr lang="en-US" dirty="0">
                <a:hlinkClick r:id="rId2"/>
              </a:rPr>
              <a:t>https://learn.microsoft.com/en-us/analysis-services/tmdl/tmdl-how-to?view=asallproducts-allversions</a:t>
            </a:r>
            <a:r>
              <a:rPr lang="en-US" dirty="0"/>
              <a:t> </a:t>
            </a:r>
          </a:p>
          <a:p>
            <a:pPr>
              <a:spcBef>
                <a:spcPts val="1800"/>
              </a:spcBef>
            </a:pPr>
            <a:r>
              <a:rPr lang="en-US" dirty="0"/>
              <a:t>TMDL documentation</a:t>
            </a:r>
          </a:p>
          <a:p>
            <a:pPr lvl="1"/>
            <a:r>
              <a:rPr lang="en-US" dirty="0">
                <a:hlinkClick r:id="rId3"/>
              </a:rPr>
              <a:t>https://learn.microsoft.com/en-us/analysis-services/tmdl/tmdl-overview?view=asallproducts-allversions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627558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itle 57">
            <a:extLst>
              <a:ext uri="{FF2B5EF4-FFF2-40B4-BE49-F238E27FC236}">
                <a16:creationId xmlns:a16="http://schemas.microsoft.com/office/drawing/2014/main" id="{84553218-AB14-43B4-BB8B-D9B5596419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/>
          <a:p>
            <a:r>
              <a:rPr lang="en-US" dirty="0"/>
              <a:t>Developing Multi-tenant Applications in Fabric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072BEE-DDB5-46CD-842E-BAB2ABC641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600438"/>
          </a:xfrm>
        </p:spPr>
        <p:txBody>
          <a:bodyPr/>
          <a:lstStyle/>
          <a:p>
            <a:r>
              <a:rPr lang="en-US" dirty="0"/>
              <a:t>Multi-tenant application is responsible for creating and managing customer tenants</a:t>
            </a:r>
          </a:p>
          <a:p>
            <a:pPr lvl="1"/>
            <a:r>
              <a:rPr lang="en-US" dirty="0"/>
              <a:t>Customer tenant created using one or more Fabric workspaces</a:t>
            </a:r>
          </a:p>
          <a:p>
            <a:pPr lvl="1"/>
            <a:r>
              <a:rPr lang="en-US" dirty="0"/>
              <a:t>Developer uses Fabric User APIs to create and configure workspace items</a:t>
            </a:r>
          </a:p>
          <a:p>
            <a:pPr lvl="1"/>
            <a:r>
              <a:rPr lang="en-US" dirty="0"/>
              <a:t>Workspace items include lakehouses, notebooks, semantic models and reports</a:t>
            </a:r>
          </a:p>
          <a:p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A74D609-271C-4136-B08C-ADDBB4A5E30B}"/>
              </a:ext>
            </a:extLst>
          </p:cNvPr>
          <p:cNvSpPr/>
          <p:nvPr/>
        </p:nvSpPr>
        <p:spPr>
          <a:xfrm>
            <a:off x="3320744" y="2826946"/>
            <a:ext cx="4288747" cy="4056592"/>
          </a:xfrm>
          <a:prstGeom prst="rect">
            <a:avLst/>
          </a:prstGeom>
          <a:solidFill>
            <a:srgbClr val="FFF5D5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b"/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Fabric Multi-tenant Environment</a:t>
            </a:r>
          </a:p>
          <a:p>
            <a:pPr algn="ctr"/>
            <a:r>
              <a:rPr lang="en-US" sz="1100" dirty="0">
                <a:solidFill>
                  <a:schemeClr val="tx1"/>
                </a:solidFill>
              </a:rPr>
              <a:t>Azure AD Tenant Owned by ISV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2F96D14-4341-7809-7CC9-DC6DC5946AA1}"/>
              </a:ext>
            </a:extLst>
          </p:cNvPr>
          <p:cNvGrpSpPr/>
          <p:nvPr/>
        </p:nvGrpSpPr>
        <p:grpSpPr>
          <a:xfrm>
            <a:off x="2098118" y="2931147"/>
            <a:ext cx="5282620" cy="1775371"/>
            <a:chOff x="2140158" y="3056068"/>
            <a:chExt cx="5282620" cy="186592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68FB2FF-D3D9-4994-B783-8ED72C359DE2}"/>
                </a:ext>
              </a:extLst>
            </p:cNvPr>
            <p:cNvSpPr/>
            <p:nvPr/>
          </p:nvSpPr>
          <p:spPr>
            <a:xfrm>
              <a:off x="3582298" y="3056068"/>
              <a:ext cx="3840480" cy="1086662"/>
            </a:xfrm>
            <a:prstGeom prst="rect">
              <a:avLst/>
            </a:prstGeom>
            <a:solidFill>
              <a:srgbClr val="EFF4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73152" rtlCol="0" anchor="t"/>
            <a:lstStyle/>
            <a:p>
              <a:pPr algn="ctr"/>
              <a:r>
                <a:rPr lang="en-US" sz="1000" b="1" dirty="0">
                  <a:solidFill>
                    <a:schemeClr val="bg2">
                      <a:lumMod val="65000"/>
                    </a:schemeClr>
                  </a:solidFill>
                </a:rPr>
                <a:t>Customer 01 Tenant Workspace</a:t>
              </a: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94AE748E-DC91-5E00-8C2D-8373DDF777EB}"/>
                </a:ext>
              </a:extLst>
            </p:cNvPr>
            <p:cNvCxnSpPr>
              <a:cxnSpLocks/>
              <a:stCxn id="22" idx="3"/>
              <a:endCxn id="7" idx="1"/>
            </p:cNvCxnSpPr>
            <p:nvPr/>
          </p:nvCxnSpPr>
          <p:spPr>
            <a:xfrm flipV="1">
              <a:off x="2140158" y="3599400"/>
              <a:ext cx="1442140" cy="1322588"/>
            </a:xfrm>
            <a:prstGeom prst="straightConnector1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rgbClr val="82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69DE4EB0-3F03-A9A9-A6EA-08714C380855}"/>
              </a:ext>
            </a:extLst>
          </p:cNvPr>
          <p:cNvSpPr/>
          <p:nvPr/>
        </p:nvSpPr>
        <p:spPr>
          <a:xfrm>
            <a:off x="926336" y="4210409"/>
            <a:ext cx="1171782" cy="992218"/>
          </a:xfrm>
          <a:prstGeom prst="rect">
            <a:avLst/>
          </a:prstGeom>
          <a:solidFill>
            <a:srgbClr val="EFF4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Custom ISV Application</a:t>
            </a:r>
            <a:endParaRPr lang="en-US" sz="900" b="1" dirty="0">
              <a:solidFill>
                <a:schemeClr val="tx1"/>
              </a:solidFill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F3FE8D00-EBEE-E233-F08E-164D65BA9043}"/>
              </a:ext>
            </a:extLst>
          </p:cNvPr>
          <p:cNvGrpSpPr/>
          <p:nvPr/>
        </p:nvGrpSpPr>
        <p:grpSpPr>
          <a:xfrm>
            <a:off x="3920462" y="3227023"/>
            <a:ext cx="640918" cy="616465"/>
            <a:chOff x="7950448" y="3176803"/>
            <a:chExt cx="640918" cy="640918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CE60E52-2DCB-9C10-67B1-FD55ABCA4F8C}"/>
                </a:ext>
              </a:extLst>
            </p:cNvPr>
            <p:cNvSpPr/>
            <p:nvPr/>
          </p:nvSpPr>
          <p:spPr bwMode="auto">
            <a:xfrm>
              <a:off x="7950448" y="3176803"/>
              <a:ext cx="640918" cy="6409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b="1" dirty="0" err="1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22C758DC-4A01-47EB-B42C-AFC3CF16A3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050985" y="3330951"/>
              <a:ext cx="427279" cy="440631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DEBBEF8-21AE-A83A-AF11-7CD272DE9A5D}"/>
                </a:ext>
              </a:extLst>
            </p:cNvPr>
            <p:cNvSpPr txBox="1"/>
            <p:nvPr/>
          </p:nvSpPr>
          <p:spPr>
            <a:xfrm>
              <a:off x="7950448" y="3178739"/>
              <a:ext cx="640918" cy="141130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 lIns="182880" tIns="146304" rIns="182880" bIns="146304" rtlCol="0" anchor="ctr"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900" b="1" dirty="0">
                  <a:solidFill>
                    <a:schemeClr val="bg1"/>
                  </a:solidFill>
                </a:rPr>
                <a:t>lakehouse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2154F1A-2D41-2049-6CA7-705076F13916}"/>
              </a:ext>
            </a:extLst>
          </p:cNvPr>
          <p:cNvGrpSpPr/>
          <p:nvPr/>
        </p:nvGrpSpPr>
        <p:grpSpPr>
          <a:xfrm>
            <a:off x="4754749" y="3227023"/>
            <a:ext cx="640918" cy="616465"/>
            <a:chOff x="8784735" y="3176803"/>
            <a:chExt cx="640918" cy="640918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8568590-4B4E-0A6D-F1B9-9C4C0BDC2095}"/>
                </a:ext>
              </a:extLst>
            </p:cNvPr>
            <p:cNvSpPr/>
            <p:nvPr/>
          </p:nvSpPr>
          <p:spPr bwMode="auto">
            <a:xfrm>
              <a:off x="8784735" y="3176803"/>
              <a:ext cx="640918" cy="6409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b="1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DF47CDA4-1BBC-E4FA-2156-A77A981EE62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882130" y="3340445"/>
              <a:ext cx="427279" cy="440631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FE25B26-3D70-C1AF-149A-57C7530E3F15}"/>
                </a:ext>
              </a:extLst>
            </p:cNvPr>
            <p:cNvSpPr txBox="1"/>
            <p:nvPr/>
          </p:nvSpPr>
          <p:spPr>
            <a:xfrm>
              <a:off x="8784735" y="3178739"/>
              <a:ext cx="640918" cy="141130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 lIns="182880" tIns="146304" rIns="182880" bIns="146304" rtlCol="0" anchor="ctr"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900" b="1" dirty="0">
                  <a:solidFill>
                    <a:schemeClr val="bg1"/>
                  </a:solidFill>
                </a:rPr>
                <a:t>notebook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0B6CE46-1CEB-14B5-23D6-FF38B40F30EC}"/>
              </a:ext>
            </a:extLst>
          </p:cNvPr>
          <p:cNvGrpSpPr/>
          <p:nvPr/>
        </p:nvGrpSpPr>
        <p:grpSpPr>
          <a:xfrm>
            <a:off x="5589036" y="3227023"/>
            <a:ext cx="640918" cy="616465"/>
            <a:chOff x="9619022" y="3176803"/>
            <a:chExt cx="640918" cy="640918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4B4C4557-62DA-D780-1929-43EB859B3363}"/>
                </a:ext>
              </a:extLst>
            </p:cNvPr>
            <p:cNvSpPr/>
            <p:nvPr/>
          </p:nvSpPr>
          <p:spPr bwMode="auto">
            <a:xfrm>
              <a:off x="9619022" y="3176803"/>
              <a:ext cx="640918" cy="6409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b="1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4" name="Graphic 23">
              <a:extLst>
                <a:ext uri="{FF2B5EF4-FFF2-40B4-BE49-F238E27FC236}">
                  <a16:creationId xmlns:a16="http://schemas.microsoft.com/office/drawing/2014/main" id="{1FDAF4C2-5EA8-A8E0-0E85-F82F9EB3A7F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719315" y="3339055"/>
              <a:ext cx="427279" cy="440631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25629AA-6523-38F5-6C31-18EECBA501BA}"/>
                </a:ext>
              </a:extLst>
            </p:cNvPr>
            <p:cNvSpPr txBox="1"/>
            <p:nvPr/>
          </p:nvSpPr>
          <p:spPr>
            <a:xfrm>
              <a:off x="9619022" y="3178739"/>
              <a:ext cx="640918" cy="141130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 lIns="182880" tIns="146304" rIns="182880" bIns="146304" rtlCol="0" anchor="ctr"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900" b="1" dirty="0">
                  <a:solidFill>
                    <a:schemeClr val="bg1"/>
                  </a:solidFill>
                </a:rPr>
                <a:t>model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1C6B130B-4E99-70BF-94AD-040755710CB5}"/>
              </a:ext>
            </a:extLst>
          </p:cNvPr>
          <p:cNvGrpSpPr/>
          <p:nvPr/>
        </p:nvGrpSpPr>
        <p:grpSpPr>
          <a:xfrm>
            <a:off x="6423323" y="3227023"/>
            <a:ext cx="640918" cy="616465"/>
            <a:chOff x="10453309" y="3176803"/>
            <a:chExt cx="640918" cy="640918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FA66BC9-852F-B4E2-3A31-65FB6EB14A40}"/>
                </a:ext>
              </a:extLst>
            </p:cNvPr>
            <p:cNvSpPr/>
            <p:nvPr/>
          </p:nvSpPr>
          <p:spPr bwMode="auto">
            <a:xfrm>
              <a:off x="10453309" y="3176803"/>
              <a:ext cx="640918" cy="6409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b="1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9" name="Graphic 28">
              <a:extLst>
                <a:ext uri="{FF2B5EF4-FFF2-40B4-BE49-F238E27FC236}">
                  <a16:creationId xmlns:a16="http://schemas.microsoft.com/office/drawing/2014/main" id="{9E10A36D-920D-4C0C-2D69-E8F8D798942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563445" y="3331394"/>
              <a:ext cx="427279" cy="440631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7F3C52B-7BE9-0D1B-64EE-C1A6F2A29859}"/>
                </a:ext>
              </a:extLst>
            </p:cNvPr>
            <p:cNvSpPr txBox="1"/>
            <p:nvPr/>
          </p:nvSpPr>
          <p:spPr>
            <a:xfrm>
              <a:off x="10453309" y="3178739"/>
              <a:ext cx="640918" cy="141130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 lIns="182880" tIns="146304" rIns="182880" bIns="146304" rtlCol="0" anchor="ctr"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900" b="1" dirty="0">
                  <a:solidFill>
                    <a:schemeClr val="bg1"/>
                  </a:solidFill>
                </a:rPr>
                <a:t>report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A121641-C034-8130-D148-E2B1975D5934}"/>
              </a:ext>
            </a:extLst>
          </p:cNvPr>
          <p:cNvGrpSpPr/>
          <p:nvPr/>
        </p:nvGrpSpPr>
        <p:grpSpPr>
          <a:xfrm>
            <a:off x="7161172" y="3086791"/>
            <a:ext cx="2072586" cy="846418"/>
            <a:chOff x="7203212" y="3248004"/>
            <a:chExt cx="2072586" cy="879992"/>
          </a:xfrm>
        </p:grpSpPr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AC7CF19D-CE75-42F6-89A5-07B515F73D6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03212" y="3645063"/>
              <a:ext cx="1121385" cy="7677"/>
            </a:xfrm>
            <a:prstGeom prst="straightConnector1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rgbClr val="82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06BA5497-F5D4-4958-ABF9-8C1F028FE506}"/>
                </a:ext>
              </a:extLst>
            </p:cNvPr>
            <p:cNvGrpSpPr/>
            <p:nvPr/>
          </p:nvGrpSpPr>
          <p:grpSpPr>
            <a:xfrm>
              <a:off x="8324597" y="3248004"/>
              <a:ext cx="951201" cy="879992"/>
              <a:chOff x="2159489" y="1527178"/>
              <a:chExt cx="1258156" cy="1183938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74459AF-185C-4E62-ADCB-5ED673BA9AD9}"/>
                  </a:ext>
                </a:extLst>
              </p:cNvPr>
              <p:cNvSpPr/>
              <p:nvPr/>
            </p:nvSpPr>
            <p:spPr>
              <a:xfrm>
                <a:off x="2159489" y="1527178"/>
                <a:ext cx="1258156" cy="1183938"/>
              </a:xfrm>
              <a:prstGeom prst="rect">
                <a:avLst/>
              </a:prstGeom>
              <a:solidFill>
                <a:srgbClr val="EFF4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91440" rtlCol="0" anchor="t"/>
              <a:lstStyle/>
              <a:p>
                <a:pPr algn="ctr"/>
                <a:r>
                  <a:rPr lang="en-US" sz="1000" b="1" dirty="0">
                    <a:solidFill>
                      <a:schemeClr val="tx1"/>
                    </a:solidFill>
                  </a:rPr>
                  <a:t>Customer 01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sz="1000" b="1" i="1" dirty="0">
                    <a:solidFill>
                      <a:schemeClr val="tx1"/>
                    </a:solidFill>
                  </a:rPr>
                  <a:t>17 users</a:t>
                </a:r>
              </a:p>
            </p:txBody>
          </p:sp>
          <p:pic>
            <p:nvPicPr>
              <p:cNvPr id="87" name="Graphic 86" descr="Users">
                <a:extLst>
                  <a:ext uri="{FF2B5EF4-FFF2-40B4-BE49-F238E27FC236}">
                    <a16:creationId xmlns:a16="http://schemas.microsoft.com/office/drawing/2014/main" id="{97F47A0D-D2F5-4305-B806-110BA12466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2462814" y="2018638"/>
                <a:ext cx="692478" cy="692478"/>
              </a:xfrm>
              <a:prstGeom prst="rect">
                <a:avLst/>
              </a:prstGeom>
            </p:spPr>
          </p:pic>
        </p:grp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80F700E-C6E8-72A9-4C1E-FF796B39B731}"/>
              </a:ext>
            </a:extLst>
          </p:cNvPr>
          <p:cNvGrpSpPr/>
          <p:nvPr/>
        </p:nvGrpSpPr>
        <p:grpSpPr>
          <a:xfrm>
            <a:off x="2098118" y="4137545"/>
            <a:ext cx="5293377" cy="1045203"/>
            <a:chOff x="2140158" y="4290086"/>
            <a:chExt cx="5293377" cy="1086662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AD91D24A-6BCD-DCB1-C8CC-1D49394638D8}"/>
                </a:ext>
              </a:extLst>
            </p:cNvPr>
            <p:cNvSpPr/>
            <p:nvPr/>
          </p:nvSpPr>
          <p:spPr>
            <a:xfrm>
              <a:off x="3593055" y="4290086"/>
              <a:ext cx="3840480" cy="1086662"/>
            </a:xfrm>
            <a:prstGeom prst="rect">
              <a:avLst/>
            </a:prstGeom>
            <a:solidFill>
              <a:srgbClr val="EFF4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73152" rtlCol="0" anchor="t"/>
            <a:lstStyle/>
            <a:p>
              <a:pPr algn="ctr"/>
              <a:r>
                <a:rPr lang="en-US" sz="1000" b="1" dirty="0">
                  <a:solidFill>
                    <a:schemeClr val="bg2">
                      <a:lumMod val="65000"/>
                    </a:schemeClr>
                  </a:solidFill>
                </a:rPr>
                <a:t>Customer 02 Tenant Workspace</a:t>
              </a:r>
            </a:p>
          </p:txBody>
        </p: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E9E96EB3-7A68-831E-2A83-9363BD602B9E}"/>
                </a:ext>
              </a:extLst>
            </p:cNvPr>
            <p:cNvGrpSpPr/>
            <p:nvPr/>
          </p:nvGrpSpPr>
          <p:grpSpPr>
            <a:xfrm>
              <a:off x="3950527" y="4611215"/>
              <a:ext cx="3143779" cy="640918"/>
              <a:chOff x="8017204" y="4275816"/>
              <a:chExt cx="3143779" cy="640918"/>
            </a:xfrm>
          </p:grpSpPr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2B85D18E-5559-EBFB-D365-142D4F1DF69C}"/>
                  </a:ext>
                </a:extLst>
              </p:cNvPr>
              <p:cNvGrpSpPr/>
              <p:nvPr/>
            </p:nvGrpSpPr>
            <p:grpSpPr>
              <a:xfrm>
                <a:off x="8017204" y="4275816"/>
                <a:ext cx="640918" cy="640918"/>
                <a:chOff x="7950448" y="3176803"/>
                <a:chExt cx="640918" cy="640918"/>
              </a:xfrm>
            </p:grpSpPr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602CDC88-EA16-B26E-BB99-7B495FEAC336}"/>
                    </a:ext>
                  </a:extLst>
                </p:cNvPr>
                <p:cNvSpPr/>
                <p:nvPr/>
              </p:nvSpPr>
              <p:spPr bwMode="auto">
                <a:xfrm>
                  <a:off x="7950448" y="3176803"/>
                  <a:ext cx="640918" cy="6409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b="1" dirty="0" err="1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41" name="Graphic 40">
                  <a:extLst>
                    <a:ext uri="{FF2B5EF4-FFF2-40B4-BE49-F238E27FC236}">
                      <a16:creationId xmlns:a16="http://schemas.microsoft.com/office/drawing/2014/main" id="{D09FCCF1-7C13-5F76-E307-120CB31939A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050985" y="3330951"/>
                  <a:ext cx="427279" cy="440631"/>
                </a:xfrm>
                <a:prstGeom prst="rect">
                  <a:avLst/>
                </a:prstGeom>
              </p:spPr>
            </p:pic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97C3C2CB-D53C-0F61-785C-E58154D00E32}"/>
                    </a:ext>
                  </a:extLst>
                </p:cNvPr>
                <p:cNvSpPr txBox="1"/>
                <p:nvPr/>
              </p:nvSpPr>
              <p:spPr>
                <a:xfrm>
                  <a:off x="7950448" y="3178739"/>
                  <a:ext cx="640918" cy="141130"/>
                </a:xfrm>
                <a:prstGeom prst="rect">
                  <a:avLst/>
                </a:prstGeom>
                <a:solidFill>
                  <a:schemeClr val="tx1"/>
                </a:solidFill>
              </p:spPr>
              <p:txBody>
                <a:bodyPr wrap="none" lIns="182880" tIns="146304" rIns="182880" bIns="146304" rtlCol="0" anchor="ctr"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Aft>
                      <a:spcPts val="600"/>
                    </a:spcAft>
                  </a:pPr>
                  <a:r>
                    <a:rPr lang="en-US" sz="900" b="1" dirty="0">
                      <a:solidFill>
                        <a:schemeClr val="bg1"/>
                      </a:solidFill>
                    </a:rPr>
                    <a:t>lakehouse</a:t>
                  </a:r>
                </a:p>
              </p:txBody>
            </p:sp>
          </p:grpSp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AD7D21FE-D07B-DFA6-B6F3-8EAB715C33B3}"/>
                  </a:ext>
                </a:extLst>
              </p:cNvPr>
              <p:cNvGrpSpPr/>
              <p:nvPr/>
            </p:nvGrpSpPr>
            <p:grpSpPr>
              <a:xfrm>
                <a:off x="8851491" y="4275816"/>
                <a:ext cx="640918" cy="640918"/>
                <a:chOff x="8784735" y="3176803"/>
                <a:chExt cx="640918" cy="640918"/>
              </a:xfrm>
            </p:grpSpPr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BC151068-6F2B-F814-32DD-48322A5E12F7}"/>
                    </a:ext>
                  </a:extLst>
                </p:cNvPr>
                <p:cNvSpPr/>
                <p:nvPr/>
              </p:nvSpPr>
              <p:spPr bwMode="auto">
                <a:xfrm>
                  <a:off x="8784735" y="3176803"/>
                  <a:ext cx="640918" cy="6409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b="1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45" name="Graphic 44">
                  <a:extLst>
                    <a:ext uri="{FF2B5EF4-FFF2-40B4-BE49-F238E27FC236}">
                      <a16:creationId xmlns:a16="http://schemas.microsoft.com/office/drawing/2014/main" id="{88F00490-6A43-B4FC-6917-FADC6BC354D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882130" y="3340445"/>
                  <a:ext cx="427279" cy="440631"/>
                </a:xfrm>
                <a:prstGeom prst="rect">
                  <a:avLst/>
                </a:prstGeom>
              </p:spPr>
            </p:pic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DC3E974D-26AC-1BF0-B9E9-480D2AED8802}"/>
                    </a:ext>
                  </a:extLst>
                </p:cNvPr>
                <p:cNvSpPr txBox="1"/>
                <p:nvPr/>
              </p:nvSpPr>
              <p:spPr>
                <a:xfrm>
                  <a:off x="8784735" y="3178739"/>
                  <a:ext cx="640918" cy="141130"/>
                </a:xfrm>
                <a:prstGeom prst="rect">
                  <a:avLst/>
                </a:prstGeom>
                <a:solidFill>
                  <a:schemeClr val="tx1"/>
                </a:solidFill>
              </p:spPr>
              <p:txBody>
                <a:bodyPr wrap="none" lIns="182880" tIns="146304" rIns="182880" bIns="146304" rtlCol="0" anchor="ctr"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Aft>
                      <a:spcPts val="600"/>
                    </a:spcAft>
                  </a:pPr>
                  <a:r>
                    <a:rPr lang="en-US" sz="900" b="1" dirty="0">
                      <a:solidFill>
                        <a:schemeClr val="bg1"/>
                      </a:solidFill>
                    </a:rPr>
                    <a:t>notebook</a:t>
                  </a:r>
                </a:p>
              </p:txBody>
            </p:sp>
          </p:grpSp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811DED76-0800-D6C4-C50A-5A914FC00E58}"/>
                  </a:ext>
                </a:extLst>
              </p:cNvPr>
              <p:cNvGrpSpPr/>
              <p:nvPr/>
            </p:nvGrpSpPr>
            <p:grpSpPr>
              <a:xfrm>
                <a:off x="9685778" y="4275816"/>
                <a:ext cx="640918" cy="640918"/>
                <a:chOff x="9619022" y="3176803"/>
                <a:chExt cx="640918" cy="640918"/>
              </a:xfrm>
            </p:grpSpPr>
            <p:sp>
              <p:nvSpPr>
                <p:cNvPr id="48" name="Rectangle 47">
                  <a:extLst>
                    <a:ext uri="{FF2B5EF4-FFF2-40B4-BE49-F238E27FC236}">
                      <a16:creationId xmlns:a16="http://schemas.microsoft.com/office/drawing/2014/main" id="{A346EDD2-1580-D0C2-7B46-F1DDAEE09215}"/>
                    </a:ext>
                  </a:extLst>
                </p:cNvPr>
                <p:cNvSpPr/>
                <p:nvPr/>
              </p:nvSpPr>
              <p:spPr bwMode="auto">
                <a:xfrm>
                  <a:off x="9619022" y="3176803"/>
                  <a:ext cx="640918" cy="6409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b="1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49" name="Graphic 48">
                  <a:extLst>
                    <a:ext uri="{FF2B5EF4-FFF2-40B4-BE49-F238E27FC236}">
                      <a16:creationId xmlns:a16="http://schemas.microsoft.com/office/drawing/2014/main" id="{0BFCDDDC-BFD7-A235-5945-513618B2594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719315" y="3339055"/>
                  <a:ext cx="427279" cy="440631"/>
                </a:xfrm>
                <a:prstGeom prst="rect">
                  <a:avLst/>
                </a:prstGeom>
              </p:spPr>
            </p:pic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11BE4CBF-E374-C748-A6A3-382F7801DBC6}"/>
                    </a:ext>
                  </a:extLst>
                </p:cNvPr>
                <p:cNvSpPr txBox="1"/>
                <p:nvPr/>
              </p:nvSpPr>
              <p:spPr>
                <a:xfrm>
                  <a:off x="9619022" y="3178739"/>
                  <a:ext cx="640918" cy="141130"/>
                </a:xfrm>
                <a:prstGeom prst="rect">
                  <a:avLst/>
                </a:prstGeom>
                <a:solidFill>
                  <a:schemeClr val="tx1"/>
                </a:solidFill>
              </p:spPr>
              <p:txBody>
                <a:bodyPr wrap="none" lIns="182880" tIns="146304" rIns="182880" bIns="146304" rtlCol="0" anchor="ctr"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Aft>
                      <a:spcPts val="600"/>
                    </a:spcAft>
                  </a:pPr>
                  <a:r>
                    <a:rPr lang="en-US" sz="900" b="1" dirty="0">
                      <a:solidFill>
                        <a:schemeClr val="bg1"/>
                      </a:solidFill>
                    </a:rPr>
                    <a:t>model</a:t>
                  </a:r>
                </a:p>
              </p:txBody>
            </p:sp>
          </p:grpSp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8A958AE1-A975-5968-9D5E-4C8AD6D20AA9}"/>
                  </a:ext>
                </a:extLst>
              </p:cNvPr>
              <p:cNvGrpSpPr/>
              <p:nvPr/>
            </p:nvGrpSpPr>
            <p:grpSpPr>
              <a:xfrm>
                <a:off x="10520065" y="4275816"/>
                <a:ext cx="640918" cy="640918"/>
                <a:chOff x="10453309" y="3176803"/>
                <a:chExt cx="640918" cy="640918"/>
              </a:xfrm>
            </p:grpSpPr>
            <p:sp>
              <p:nvSpPr>
                <p:cNvPr id="52" name="Rectangle 51">
                  <a:extLst>
                    <a:ext uri="{FF2B5EF4-FFF2-40B4-BE49-F238E27FC236}">
                      <a16:creationId xmlns:a16="http://schemas.microsoft.com/office/drawing/2014/main" id="{8235C9B6-0E88-ED02-526E-C1F562B7EE11}"/>
                    </a:ext>
                  </a:extLst>
                </p:cNvPr>
                <p:cNvSpPr/>
                <p:nvPr/>
              </p:nvSpPr>
              <p:spPr bwMode="auto">
                <a:xfrm>
                  <a:off x="10453309" y="3176803"/>
                  <a:ext cx="640918" cy="6409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b="1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53" name="Graphic 52">
                  <a:extLst>
                    <a:ext uri="{FF2B5EF4-FFF2-40B4-BE49-F238E27FC236}">
                      <a16:creationId xmlns:a16="http://schemas.microsoft.com/office/drawing/2014/main" id="{17BB639C-6F87-6835-BC7A-A20D261F8EE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563445" y="3331394"/>
                  <a:ext cx="427279" cy="440631"/>
                </a:xfrm>
                <a:prstGeom prst="rect">
                  <a:avLst/>
                </a:prstGeom>
              </p:spPr>
            </p:pic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EF639B8E-1224-5724-9BDA-B6CBB735AA06}"/>
                    </a:ext>
                  </a:extLst>
                </p:cNvPr>
                <p:cNvSpPr txBox="1"/>
                <p:nvPr/>
              </p:nvSpPr>
              <p:spPr>
                <a:xfrm>
                  <a:off x="10453309" y="3178739"/>
                  <a:ext cx="640918" cy="141130"/>
                </a:xfrm>
                <a:prstGeom prst="rect">
                  <a:avLst/>
                </a:prstGeom>
                <a:solidFill>
                  <a:schemeClr val="tx1"/>
                </a:solidFill>
              </p:spPr>
              <p:txBody>
                <a:bodyPr wrap="none" lIns="182880" tIns="146304" rIns="182880" bIns="146304" rtlCol="0" anchor="ctr"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Aft>
                      <a:spcPts val="600"/>
                    </a:spcAft>
                  </a:pPr>
                  <a:r>
                    <a:rPr lang="en-US" sz="900" b="1" dirty="0">
                      <a:solidFill>
                        <a:schemeClr val="bg1"/>
                      </a:solidFill>
                    </a:rPr>
                    <a:t>report</a:t>
                  </a:r>
                </a:p>
              </p:txBody>
            </p:sp>
          </p:grpSp>
        </p:grp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D7F8524B-7D68-44F7-EFC9-1CA1857BF37A}"/>
                </a:ext>
              </a:extLst>
            </p:cNvPr>
            <p:cNvCxnSpPr>
              <a:cxnSpLocks/>
              <a:endCxn id="2" idx="1"/>
            </p:cNvCxnSpPr>
            <p:nvPr/>
          </p:nvCxnSpPr>
          <p:spPr>
            <a:xfrm flipV="1">
              <a:off x="2140158" y="4833415"/>
              <a:ext cx="1452897" cy="27544"/>
            </a:xfrm>
            <a:prstGeom prst="straightConnector1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rgbClr val="82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8E075C40-1E13-30EA-755F-57A8EC1B5DEC}"/>
              </a:ext>
            </a:extLst>
          </p:cNvPr>
          <p:cNvGrpSpPr/>
          <p:nvPr/>
        </p:nvGrpSpPr>
        <p:grpSpPr>
          <a:xfrm>
            <a:off x="7144963" y="4368231"/>
            <a:ext cx="2072586" cy="846418"/>
            <a:chOff x="7187003" y="4529444"/>
            <a:chExt cx="2072586" cy="879992"/>
          </a:xfrm>
        </p:grpSpPr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6DDC2011-5F99-E6D5-7D32-D29F00FE21A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87003" y="4926503"/>
              <a:ext cx="1121385" cy="7677"/>
            </a:xfrm>
            <a:prstGeom prst="straightConnector1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rgbClr val="82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568AF7CE-3CDF-4DF8-3794-2F33B4D12077}"/>
                </a:ext>
              </a:extLst>
            </p:cNvPr>
            <p:cNvGrpSpPr/>
            <p:nvPr/>
          </p:nvGrpSpPr>
          <p:grpSpPr>
            <a:xfrm>
              <a:off x="8308388" y="4529444"/>
              <a:ext cx="951201" cy="879992"/>
              <a:chOff x="2159489" y="1527178"/>
              <a:chExt cx="1258156" cy="1183938"/>
            </a:xfrm>
          </p:grpSpPr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071D1643-926F-2E64-5C15-11654435FCA8}"/>
                  </a:ext>
                </a:extLst>
              </p:cNvPr>
              <p:cNvSpPr/>
              <p:nvPr/>
            </p:nvSpPr>
            <p:spPr>
              <a:xfrm>
                <a:off x="2159489" y="1527178"/>
                <a:ext cx="1258156" cy="1183938"/>
              </a:xfrm>
              <a:prstGeom prst="rect">
                <a:avLst/>
              </a:prstGeom>
              <a:solidFill>
                <a:srgbClr val="EFF4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91440" rtlCol="0" anchor="t"/>
              <a:lstStyle/>
              <a:p>
                <a:pPr algn="ctr"/>
                <a:r>
                  <a:rPr lang="en-US" sz="1000" b="1" dirty="0">
                    <a:solidFill>
                      <a:schemeClr val="tx1"/>
                    </a:solidFill>
                  </a:rPr>
                  <a:t>Customer 02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sz="1000" b="1" i="1" dirty="0">
                    <a:solidFill>
                      <a:schemeClr val="tx1"/>
                    </a:solidFill>
                  </a:rPr>
                  <a:t>85 users</a:t>
                </a:r>
              </a:p>
            </p:txBody>
          </p:sp>
          <p:pic>
            <p:nvPicPr>
              <p:cNvPr id="89" name="Graphic 88" descr="Users">
                <a:extLst>
                  <a:ext uri="{FF2B5EF4-FFF2-40B4-BE49-F238E27FC236}">
                    <a16:creationId xmlns:a16="http://schemas.microsoft.com/office/drawing/2014/main" id="{87FC57FE-39AD-C8CD-19A3-5145D3379D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2462814" y="2018638"/>
                <a:ext cx="692478" cy="692478"/>
              </a:xfrm>
              <a:prstGeom prst="rect">
                <a:avLst/>
              </a:prstGeom>
            </p:spPr>
          </p:pic>
        </p:grp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7B3ACD1-8278-1ABC-688A-5FC282E6D504}"/>
              </a:ext>
            </a:extLst>
          </p:cNvPr>
          <p:cNvGrpSpPr/>
          <p:nvPr/>
        </p:nvGrpSpPr>
        <p:grpSpPr>
          <a:xfrm>
            <a:off x="2098118" y="4706518"/>
            <a:ext cx="5285474" cy="1676574"/>
            <a:chOff x="2147813" y="4958046"/>
            <a:chExt cx="5285474" cy="1723221"/>
          </a:xfrm>
        </p:grpSpPr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18DDDFB8-9414-4713-A2BB-8B6F0268F610}"/>
                </a:ext>
              </a:extLst>
            </p:cNvPr>
            <p:cNvSpPr/>
            <p:nvPr/>
          </p:nvSpPr>
          <p:spPr>
            <a:xfrm>
              <a:off x="3603565" y="5594605"/>
              <a:ext cx="3829722" cy="1086662"/>
            </a:xfrm>
            <a:prstGeom prst="rect">
              <a:avLst/>
            </a:prstGeom>
            <a:solidFill>
              <a:srgbClr val="F3FFFE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73152" rtlCol="0" anchor="t"/>
            <a:lstStyle/>
            <a:p>
              <a:pPr algn="ctr"/>
              <a:r>
                <a:rPr lang="en-US" sz="1000" b="1">
                  <a:solidFill>
                    <a:schemeClr val="bg2">
                      <a:lumMod val="65000"/>
                    </a:schemeClr>
                  </a:solidFill>
                </a:rPr>
                <a:t>Customer N Tenant</a:t>
              </a:r>
            </a:p>
          </p:txBody>
        </p: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5FD98091-2A6D-4FA1-90E8-6315B779C301}"/>
                </a:ext>
              </a:extLst>
            </p:cNvPr>
            <p:cNvCxnSpPr>
              <a:cxnSpLocks/>
              <a:stCxn id="22" idx="3"/>
            </p:cNvCxnSpPr>
            <p:nvPr/>
          </p:nvCxnSpPr>
          <p:spPr>
            <a:xfrm>
              <a:off x="2147813" y="4958046"/>
              <a:ext cx="1392445" cy="1078340"/>
            </a:xfrm>
            <a:prstGeom prst="straightConnector1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rgbClr val="82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0B359485-023A-0EB7-7091-15453F3EF456}"/>
                </a:ext>
              </a:extLst>
            </p:cNvPr>
            <p:cNvGrpSpPr/>
            <p:nvPr/>
          </p:nvGrpSpPr>
          <p:grpSpPr>
            <a:xfrm>
              <a:off x="3948659" y="5928403"/>
              <a:ext cx="3143779" cy="640919"/>
              <a:chOff x="8017204" y="4275816"/>
              <a:chExt cx="3143779" cy="640919"/>
            </a:xfrm>
          </p:grpSpPr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07ECD60F-5DA2-AEB7-A5CA-0674AA34BC6B}"/>
                  </a:ext>
                </a:extLst>
              </p:cNvPr>
              <p:cNvGrpSpPr/>
              <p:nvPr/>
            </p:nvGrpSpPr>
            <p:grpSpPr>
              <a:xfrm>
                <a:off x="8017204" y="4275816"/>
                <a:ext cx="640918" cy="640918"/>
                <a:chOff x="7950448" y="3176803"/>
                <a:chExt cx="640918" cy="640918"/>
              </a:xfrm>
            </p:grpSpPr>
            <p:sp>
              <p:nvSpPr>
                <p:cNvPr id="73" name="Rectangle 72">
                  <a:extLst>
                    <a:ext uri="{FF2B5EF4-FFF2-40B4-BE49-F238E27FC236}">
                      <a16:creationId xmlns:a16="http://schemas.microsoft.com/office/drawing/2014/main" id="{F5381C42-DC9D-FB39-646B-BB10BCCC17D2}"/>
                    </a:ext>
                  </a:extLst>
                </p:cNvPr>
                <p:cNvSpPr/>
                <p:nvPr/>
              </p:nvSpPr>
              <p:spPr bwMode="auto">
                <a:xfrm>
                  <a:off x="7950448" y="3176803"/>
                  <a:ext cx="640918" cy="6409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b="1" dirty="0" err="1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74" name="Graphic 73">
                  <a:extLst>
                    <a:ext uri="{FF2B5EF4-FFF2-40B4-BE49-F238E27FC236}">
                      <a16:creationId xmlns:a16="http://schemas.microsoft.com/office/drawing/2014/main" id="{25412581-D9AA-3CF1-26B8-014C76B6670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050985" y="3330951"/>
                  <a:ext cx="427279" cy="440631"/>
                </a:xfrm>
                <a:prstGeom prst="rect">
                  <a:avLst/>
                </a:prstGeom>
              </p:spPr>
            </p:pic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F708A867-0809-F6C8-8982-77D1C10B1781}"/>
                    </a:ext>
                  </a:extLst>
                </p:cNvPr>
                <p:cNvSpPr txBox="1"/>
                <p:nvPr/>
              </p:nvSpPr>
              <p:spPr>
                <a:xfrm>
                  <a:off x="7950448" y="3178739"/>
                  <a:ext cx="640918" cy="141130"/>
                </a:xfrm>
                <a:prstGeom prst="rect">
                  <a:avLst/>
                </a:prstGeom>
                <a:solidFill>
                  <a:schemeClr val="tx1"/>
                </a:solidFill>
              </p:spPr>
              <p:txBody>
                <a:bodyPr wrap="none" lIns="182880" tIns="146304" rIns="182880" bIns="146304" rtlCol="0" anchor="ctr"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Aft>
                      <a:spcPts val="600"/>
                    </a:spcAft>
                  </a:pPr>
                  <a:r>
                    <a:rPr lang="en-US" sz="900" b="1" dirty="0">
                      <a:solidFill>
                        <a:schemeClr val="bg1"/>
                      </a:solidFill>
                    </a:rPr>
                    <a:t>lakehouse</a:t>
                  </a:r>
                </a:p>
              </p:txBody>
            </p:sp>
          </p:grpSp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32A8CF57-A3FD-CEDB-8AA9-E5AD555FBFA6}"/>
                  </a:ext>
                </a:extLst>
              </p:cNvPr>
              <p:cNvGrpSpPr/>
              <p:nvPr/>
            </p:nvGrpSpPr>
            <p:grpSpPr>
              <a:xfrm>
                <a:off x="8851491" y="4275817"/>
                <a:ext cx="640918" cy="640918"/>
                <a:chOff x="8784735" y="3176804"/>
                <a:chExt cx="640918" cy="640918"/>
              </a:xfrm>
            </p:grpSpPr>
            <p:sp>
              <p:nvSpPr>
                <p:cNvPr id="70" name="Rectangle 69">
                  <a:extLst>
                    <a:ext uri="{FF2B5EF4-FFF2-40B4-BE49-F238E27FC236}">
                      <a16:creationId xmlns:a16="http://schemas.microsoft.com/office/drawing/2014/main" id="{2940D837-DB89-9712-D103-A4784F316AB5}"/>
                    </a:ext>
                  </a:extLst>
                </p:cNvPr>
                <p:cNvSpPr/>
                <p:nvPr/>
              </p:nvSpPr>
              <p:spPr bwMode="auto">
                <a:xfrm>
                  <a:off x="8784735" y="3176804"/>
                  <a:ext cx="640918" cy="6409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b="1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71" name="Graphic 70">
                  <a:extLst>
                    <a:ext uri="{FF2B5EF4-FFF2-40B4-BE49-F238E27FC236}">
                      <a16:creationId xmlns:a16="http://schemas.microsoft.com/office/drawing/2014/main" id="{928BBACC-9B05-2E8A-8938-673ECC83632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882130" y="3340445"/>
                  <a:ext cx="427279" cy="440631"/>
                </a:xfrm>
                <a:prstGeom prst="rect">
                  <a:avLst/>
                </a:prstGeom>
              </p:spPr>
            </p:pic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A2D4AA9F-62D9-E7BE-0176-9895B30161DA}"/>
                    </a:ext>
                  </a:extLst>
                </p:cNvPr>
                <p:cNvSpPr txBox="1"/>
                <p:nvPr/>
              </p:nvSpPr>
              <p:spPr>
                <a:xfrm>
                  <a:off x="8784735" y="3178739"/>
                  <a:ext cx="640918" cy="141130"/>
                </a:xfrm>
                <a:prstGeom prst="rect">
                  <a:avLst/>
                </a:prstGeom>
                <a:solidFill>
                  <a:schemeClr val="tx1"/>
                </a:solidFill>
              </p:spPr>
              <p:txBody>
                <a:bodyPr wrap="none" lIns="182880" tIns="146304" rIns="182880" bIns="146304" rtlCol="0" anchor="ctr"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Aft>
                      <a:spcPts val="600"/>
                    </a:spcAft>
                  </a:pPr>
                  <a:r>
                    <a:rPr lang="en-US" sz="900" b="1" dirty="0">
                      <a:solidFill>
                        <a:schemeClr val="bg1"/>
                      </a:solidFill>
                    </a:rPr>
                    <a:t>notebook</a:t>
                  </a:r>
                </a:p>
              </p:txBody>
            </p:sp>
          </p:grpSp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3AD3BA0C-96FE-C9BB-C905-1C9118AEA55C}"/>
                  </a:ext>
                </a:extLst>
              </p:cNvPr>
              <p:cNvGrpSpPr/>
              <p:nvPr/>
            </p:nvGrpSpPr>
            <p:grpSpPr>
              <a:xfrm>
                <a:off x="9685778" y="4275816"/>
                <a:ext cx="640918" cy="640918"/>
                <a:chOff x="9619022" y="3176803"/>
                <a:chExt cx="640918" cy="640918"/>
              </a:xfrm>
            </p:grpSpPr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FD7431DF-C063-8FE0-151F-E38E81626445}"/>
                    </a:ext>
                  </a:extLst>
                </p:cNvPr>
                <p:cNvSpPr/>
                <p:nvPr/>
              </p:nvSpPr>
              <p:spPr bwMode="auto">
                <a:xfrm>
                  <a:off x="9619022" y="3176803"/>
                  <a:ext cx="640918" cy="6409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b="1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68" name="Graphic 67">
                  <a:extLst>
                    <a:ext uri="{FF2B5EF4-FFF2-40B4-BE49-F238E27FC236}">
                      <a16:creationId xmlns:a16="http://schemas.microsoft.com/office/drawing/2014/main" id="{FC927CB8-88AF-9DF3-A736-744BB859847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719315" y="3339055"/>
                  <a:ext cx="427279" cy="440631"/>
                </a:xfrm>
                <a:prstGeom prst="rect">
                  <a:avLst/>
                </a:prstGeom>
              </p:spPr>
            </p:pic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4C1A14D2-0021-C5CB-433F-C602E6C66378}"/>
                    </a:ext>
                  </a:extLst>
                </p:cNvPr>
                <p:cNvSpPr txBox="1"/>
                <p:nvPr/>
              </p:nvSpPr>
              <p:spPr>
                <a:xfrm>
                  <a:off x="9619022" y="3178739"/>
                  <a:ext cx="640918" cy="141130"/>
                </a:xfrm>
                <a:prstGeom prst="rect">
                  <a:avLst/>
                </a:prstGeom>
                <a:solidFill>
                  <a:schemeClr val="tx1"/>
                </a:solidFill>
              </p:spPr>
              <p:txBody>
                <a:bodyPr wrap="none" lIns="182880" tIns="146304" rIns="182880" bIns="146304" rtlCol="0" anchor="ctr"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Aft>
                      <a:spcPts val="600"/>
                    </a:spcAft>
                  </a:pPr>
                  <a:r>
                    <a:rPr lang="en-US" sz="900" b="1" dirty="0">
                      <a:solidFill>
                        <a:schemeClr val="bg1"/>
                      </a:solidFill>
                    </a:rPr>
                    <a:t>model</a:t>
                  </a:r>
                </a:p>
              </p:txBody>
            </p:sp>
          </p:grpSp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CC181FDD-C13A-CC09-A2E1-63D4B376E185}"/>
                  </a:ext>
                </a:extLst>
              </p:cNvPr>
              <p:cNvGrpSpPr/>
              <p:nvPr/>
            </p:nvGrpSpPr>
            <p:grpSpPr>
              <a:xfrm>
                <a:off x="10520065" y="4275816"/>
                <a:ext cx="640918" cy="640917"/>
                <a:chOff x="10453309" y="3176803"/>
                <a:chExt cx="640918" cy="640917"/>
              </a:xfrm>
            </p:grpSpPr>
            <p:sp>
              <p:nvSpPr>
                <p:cNvPr id="64" name="Rectangle 63">
                  <a:extLst>
                    <a:ext uri="{FF2B5EF4-FFF2-40B4-BE49-F238E27FC236}">
                      <a16:creationId xmlns:a16="http://schemas.microsoft.com/office/drawing/2014/main" id="{5416B610-704D-3117-DD77-AFA56AF13050}"/>
                    </a:ext>
                  </a:extLst>
                </p:cNvPr>
                <p:cNvSpPr/>
                <p:nvPr/>
              </p:nvSpPr>
              <p:spPr bwMode="auto">
                <a:xfrm>
                  <a:off x="10453309" y="3176803"/>
                  <a:ext cx="640918" cy="640917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b="1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65" name="Graphic 64">
                  <a:extLst>
                    <a:ext uri="{FF2B5EF4-FFF2-40B4-BE49-F238E27FC236}">
                      <a16:creationId xmlns:a16="http://schemas.microsoft.com/office/drawing/2014/main" id="{64266B9D-C7D4-8EB3-40FE-D95F6016FBC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563445" y="3331394"/>
                  <a:ext cx="427279" cy="440631"/>
                </a:xfrm>
                <a:prstGeom prst="rect">
                  <a:avLst/>
                </a:prstGeom>
              </p:spPr>
            </p:pic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33600FED-E999-93C8-3B9A-1FC77B091006}"/>
                    </a:ext>
                  </a:extLst>
                </p:cNvPr>
                <p:cNvSpPr txBox="1"/>
                <p:nvPr/>
              </p:nvSpPr>
              <p:spPr>
                <a:xfrm>
                  <a:off x="10453309" y="3178739"/>
                  <a:ext cx="640918" cy="141130"/>
                </a:xfrm>
                <a:prstGeom prst="rect">
                  <a:avLst/>
                </a:prstGeom>
                <a:solidFill>
                  <a:schemeClr val="tx1"/>
                </a:solidFill>
              </p:spPr>
              <p:txBody>
                <a:bodyPr wrap="none" lIns="182880" tIns="146304" rIns="182880" bIns="146304" rtlCol="0" anchor="ctr"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Aft>
                      <a:spcPts val="600"/>
                    </a:spcAft>
                  </a:pPr>
                  <a:r>
                    <a:rPr lang="en-US" sz="900" b="1" dirty="0">
                      <a:solidFill>
                        <a:schemeClr val="bg1"/>
                      </a:solidFill>
                    </a:rPr>
                    <a:t>report</a:t>
                  </a:r>
                </a:p>
              </p:txBody>
            </p:sp>
          </p:grpSp>
        </p:grp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DC74EF2D-41E6-FFF3-5726-96674C886CAB}"/>
              </a:ext>
            </a:extLst>
          </p:cNvPr>
          <p:cNvGrpSpPr/>
          <p:nvPr/>
        </p:nvGrpSpPr>
        <p:grpSpPr>
          <a:xfrm>
            <a:off x="7155473" y="5540182"/>
            <a:ext cx="2072586" cy="846418"/>
            <a:chOff x="7187003" y="5806495"/>
            <a:chExt cx="2072586" cy="879992"/>
          </a:xfrm>
        </p:grpSpPr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8EACF7FA-0534-EF9D-205A-4794EE83AB0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87003" y="6203554"/>
              <a:ext cx="1121385" cy="7677"/>
            </a:xfrm>
            <a:prstGeom prst="straightConnector1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rgbClr val="82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CAB8E4D9-B416-1EEB-8D42-D6CEF8AA5CB1}"/>
                </a:ext>
              </a:extLst>
            </p:cNvPr>
            <p:cNvGrpSpPr/>
            <p:nvPr/>
          </p:nvGrpSpPr>
          <p:grpSpPr>
            <a:xfrm>
              <a:off x="8308388" y="5806495"/>
              <a:ext cx="951201" cy="879992"/>
              <a:chOff x="2159489" y="1527178"/>
              <a:chExt cx="1258156" cy="1183938"/>
            </a:xfrm>
          </p:grpSpPr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48ED5FF1-F34B-2FF9-9C30-70597AD99CB6}"/>
                  </a:ext>
                </a:extLst>
              </p:cNvPr>
              <p:cNvSpPr/>
              <p:nvPr/>
            </p:nvSpPr>
            <p:spPr>
              <a:xfrm>
                <a:off x="2159489" y="1527178"/>
                <a:ext cx="1258156" cy="1183938"/>
              </a:xfrm>
              <a:prstGeom prst="rect">
                <a:avLst/>
              </a:prstGeom>
              <a:solidFill>
                <a:srgbClr val="EFF4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91440" rtlCol="0" anchor="t"/>
              <a:lstStyle/>
              <a:p>
                <a:pPr algn="ctr"/>
                <a:r>
                  <a:rPr lang="en-US" sz="1000" b="1" dirty="0">
                    <a:solidFill>
                      <a:schemeClr val="tx1"/>
                    </a:solidFill>
                  </a:rPr>
                  <a:t>Customer N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sz="1000" b="1" i="1" dirty="0">
                    <a:solidFill>
                      <a:schemeClr val="tx1"/>
                    </a:solidFill>
                  </a:rPr>
                  <a:t>450 users</a:t>
                </a:r>
              </a:p>
            </p:txBody>
          </p:sp>
          <p:pic>
            <p:nvPicPr>
              <p:cNvPr id="93" name="Graphic 92" descr="Users">
                <a:extLst>
                  <a:ext uri="{FF2B5EF4-FFF2-40B4-BE49-F238E27FC236}">
                    <a16:creationId xmlns:a16="http://schemas.microsoft.com/office/drawing/2014/main" id="{A70DE50B-1FBC-F325-EDBE-578380E99E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2462814" y="2018638"/>
                <a:ext cx="692478" cy="692478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66936361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359840-18E6-C0A6-5AFF-11EC98AB83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Saving Semantic Model Definitions using TMDL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74CE15-5DC2-D940-A572-46AC0276C08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69332"/>
          </a:xfrm>
        </p:spPr>
        <p:txBody>
          <a:bodyPr/>
          <a:lstStyle/>
          <a:p>
            <a:r>
              <a:rPr lang="en-US" dirty="0"/>
              <a:t>Enabled </a:t>
            </a:r>
            <a:r>
              <a:rPr lang="en-US"/>
              <a:t>preview feature to </a:t>
            </a:r>
            <a:r>
              <a:rPr lang="en-US" dirty="0"/>
              <a:t>store semantic model as TMDL instead of BIM file format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00A063-DA5A-C659-A95D-7C98041AEB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2027" b="32219"/>
          <a:stretch/>
        </p:blipFill>
        <p:spPr>
          <a:xfrm>
            <a:off x="870766" y="1771099"/>
            <a:ext cx="6742501" cy="474096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15D6604D-E832-F980-11D1-135AA28BC65B}"/>
              </a:ext>
            </a:extLst>
          </p:cNvPr>
          <p:cNvSpPr/>
          <p:nvPr/>
        </p:nvSpPr>
        <p:spPr bwMode="auto">
          <a:xfrm>
            <a:off x="2186373" y="5790237"/>
            <a:ext cx="562059" cy="252153"/>
          </a:xfrm>
          <a:prstGeom prst="rightArrow">
            <a:avLst>
              <a:gd name="adj1" fmla="val 55099"/>
              <a:gd name="adj2" fmla="val 60975"/>
            </a:avLst>
          </a:prstGeom>
          <a:solidFill>
            <a:schemeClr val="accent4"/>
          </a:solidFill>
          <a:ln w="12700">
            <a:solidFill>
              <a:schemeClr val="accent3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050" b="1" dirty="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318303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8A74A-8128-240C-6015-73961B3CE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Examining TMDL Semantic Model Definition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5D19EC-7F0B-20B5-2142-3E6B7A4C5A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077218"/>
          </a:xfrm>
        </p:spPr>
        <p:txBody>
          <a:bodyPr/>
          <a:lstStyle/>
          <a:p>
            <a:r>
              <a:rPr lang="en-US" dirty="0"/>
              <a:t>Files for semantic model definition are split out in far more granular fashion</a:t>
            </a:r>
          </a:p>
          <a:p>
            <a:pPr lvl="1"/>
            <a:r>
              <a:rPr lang="en-US" dirty="0"/>
              <a:t>TMDL file content structured in YMAL format to increase readability and editability</a:t>
            </a:r>
          </a:p>
          <a:p>
            <a:pPr lvl="1"/>
            <a:r>
              <a:rPr lang="en-US" dirty="0"/>
              <a:t>Multiple developers can work on different tables at the same time without any conflict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BA9392-786A-FE06-3AD4-4CDEE18A4C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1750" y="2493094"/>
            <a:ext cx="2567770" cy="431093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57D25C58-F9EF-6366-8ED3-FA15A0E0FEEB}"/>
              </a:ext>
            </a:extLst>
          </p:cNvPr>
          <p:cNvGrpSpPr/>
          <p:nvPr/>
        </p:nvGrpSpPr>
        <p:grpSpPr>
          <a:xfrm>
            <a:off x="3379638" y="2538041"/>
            <a:ext cx="5811845" cy="2110518"/>
            <a:chOff x="3359973" y="2180173"/>
            <a:chExt cx="5811845" cy="2110518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8219733-C276-C246-503E-648557797A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52797" y="2180173"/>
              <a:ext cx="4219021" cy="1896120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F6F51F8A-ECD4-5724-4C8C-3C77F12D910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59973" y="3677265"/>
              <a:ext cx="1563328" cy="613426"/>
            </a:xfrm>
            <a:prstGeom prst="straightConnector1">
              <a:avLst/>
            </a:prstGeom>
            <a:ln w="38100">
              <a:solidFill>
                <a:schemeClr val="accent3">
                  <a:lumMod val="75000"/>
                </a:schemeClr>
              </a:solidFill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1F1B88A-C787-09EE-2019-72761D0C4FB5}"/>
              </a:ext>
            </a:extLst>
          </p:cNvPr>
          <p:cNvGrpSpPr/>
          <p:nvPr/>
        </p:nvGrpSpPr>
        <p:grpSpPr>
          <a:xfrm>
            <a:off x="3625444" y="5356751"/>
            <a:ext cx="4566155" cy="1536406"/>
            <a:chOff x="3605779" y="4998883"/>
            <a:chExt cx="4566155" cy="153640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7691B41-435C-CAF7-AE26-0786B3CD1E6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52797" y="4998883"/>
              <a:ext cx="3219137" cy="1536406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2BF33F78-916E-30F3-E147-2C46CEED557F}"/>
                </a:ext>
              </a:extLst>
            </p:cNvPr>
            <p:cNvCxnSpPr/>
            <p:nvPr/>
          </p:nvCxnSpPr>
          <p:spPr>
            <a:xfrm>
              <a:off x="3605779" y="5303240"/>
              <a:ext cx="1317522" cy="0"/>
            </a:xfrm>
            <a:prstGeom prst="straightConnector1">
              <a:avLst/>
            </a:prstGeom>
            <a:ln w="38100">
              <a:solidFill>
                <a:schemeClr val="accent3">
                  <a:lumMod val="75000"/>
                </a:schemeClr>
              </a:solidFill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D2570E0-80EF-190B-C943-09A7514CCF51}"/>
              </a:ext>
            </a:extLst>
          </p:cNvPr>
          <p:cNvGrpSpPr/>
          <p:nvPr/>
        </p:nvGrpSpPr>
        <p:grpSpPr>
          <a:xfrm>
            <a:off x="3389471" y="4704696"/>
            <a:ext cx="3759567" cy="408489"/>
            <a:chOff x="3369806" y="4346828"/>
            <a:chExt cx="3759567" cy="408489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7BE9075-37BB-6D0F-416C-80B17460037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952797" y="4346828"/>
              <a:ext cx="2176576" cy="408489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2913C191-2BCD-7C7F-EAA0-C1C0B23E4016}"/>
                </a:ext>
              </a:extLst>
            </p:cNvPr>
            <p:cNvCxnSpPr>
              <a:cxnSpLocks/>
            </p:cNvCxnSpPr>
            <p:nvPr/>
          </p:nvCxnSpPr>
          <p:spPr>
            <a:xfrm>
              <a:off x="3369806" y="4554725"/>
              <a:ext cx="1465006" cy="0"/>
            </a:xfrm>
            <a:prstGeom prst="straightConnector1">
              <a:avLst/>
            </a:prstGeom>
            <a:ln w="38100">
              <a:solidFill>
                <a:schemeClr val="accent3">
                  <a:lumMod val="75000"/>
                </a:schemeClr>
              </a:solidFill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8898278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D777C-32B2-7390-4577-7B48B25E20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TMDL Extension for Visual Studio Code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84AF10-8BC0-E029-EE24-C80E5E626E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046714"/>
          </a:xfrm>
        </p:spPr>
        <p:txBody>
          <a:bodyPr/>
          <a:lstStyle/>
          <a:p>
            <a:r>
              <a:rPr lang="en-US" dirty="0"/>
              <a:t> You can install the </a:t>
            </a: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TDML extension</a:t>
            </a:r>
            <a:r>
              <a:rPr lang="en-US" dirty="0"/>
              <a:t> in Visual Studio Code for better editing experience</a:t>
            </a:r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TDML extension</a:t>
            </a:r>
            <a:r>
              <a:rPr lang="en-US" dirty="0"/>
              <a:t> provides color coding and better YAML editing experience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7B9CAC-157E-AAE1-189E-15405395AC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306" y="1745900"/>
            <a:ext cx="3739085" cy="100979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D2F7F89-F54A-4147-9009-8088B77A68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2306" y="3398940"/>
            <a:ext cx="6322179" cy="3218169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96530095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EDF277-79E2-E6C8-4D86-57C82D225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Report Binding by Path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653A73-298E-5DF1-10E5-B12772F4B84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5101397"/>
          </a:xfrm>
        </p:spPr>
        <p:txBody>
          <a:bodyPr/>
          <a:lstStyle/>
          <a:p>
            <a:r>
              <a:rPr lang="en-US" dirty="0"/>
              <a:t>GIT Integration support binding report to semantic model by path</a:t>
            </a:r>
          </a:p>
          <a:p>
            <a:pPr lvl="1"/>
            <a:r>
              <a:rPr lang="en-US" dirty="0"/>
              <a:t>Eliminates need to patch 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definition.pbir</a:t>
            </a:r>
            <a:r>
              <a:rPr lang="en-US" dirty="0"/>
              <a:t> file with target semantic model Id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sz="2000" b="1" dirty="0"/>
              <a:t>NOTE</a:t>
            </a:r>
            <a:r>
              <a:rPr lang="en-US" dirty="0"/>
              <a:t>: </a:t>
            </a:r>
            <a:r>
              <a:rPr lang="en-US" sz="2000" b="1" dirty="0" err="1">
                <a:solidFill>
                  <a:schemeClr val="accent3">
                    <a:lumMod val="75000"/>
                  </a:schemeClr>
                </a:solidFill>
              </a:rPr>
              <a:t>byPath</a:t>
            </a:r>
            <a:r>
              <a:rPr lang="en-US" dirty="0"/>
              <a:t> reference only supported with Git Integration but not with </a:t>
            </a: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CreateItem</a:t>
            </a:r>
            <a:endParaRPr lang="en-US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6279EA-A482-AD59-8B2C-9AA381118D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0776" y="2116672"/>
            <a:ext cx="7135302" cy="3047643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90086141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E1E1E9-1ACD-D178-EDA3-E37C23F72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Second Demo: Push from ADO Repository to Workspace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63A982-223F-5D2E-8D45-131608584F4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846933"/>
          </a:xfrm>
        </p:spPr>
        <p:txBody>
          <a:bodyPr/>
          <a:lstStyle/>
          <a:p>
            <a:r>
              <a:rPr lang="en-US" dirty="0"/>
              <a:t>Steps for the second demo</a:t>
            </a:r>
          </a:p>
          <a:p>
            <a:pPr lvl="1">
              <a:buFont typeface="+mj-lt"/>
              <a:buAutoNum type="arabicPeriod"/>
            </a:pPr>
            <a:r>
              <a:rPr lang="en-US" dirty="0"/>
              <a:t>Create new workspace and leave it empty</a:t>
            </a:r>
          </a:p>
          <a:p>
            <a:pPr lvl="1">
              <a:buFont typeface="+mj-lt"/>
              <a:buAutoNum type="arabicPeriod"/>
            </a:pPr>
            <a:r>
              <a:rPr lang="en-US" dirty="0"/>
              <a:t>Create new project in Azure Dev Ops and upload PBIP project sources files for semantic model and report</a:t>
            </a:r>
          </a:p>
          <a:p>
            <a:pPr lvl="1">
              <a:buFont typeface="+mj-lt"/>
              <a:buAutoNum type="arabicPeriod"/>
            </a:pPr>
            <a:r>
              <a:rPr lang="en-US" dirty="0"/>
              <a:t>Create </a:t>
            </a:r>
            <a:r>
              <a:rPr lang="en-US" sz="1600" b="1" dirty="0" err="1">
                <a:solidFill>
                  <a:schemeClr val="accent3">
                    <a:lumMod val="75000"/>
                  </a:schemeClr>
                </a:solidFill>
              </a:rPr>
              <a:t>GitProviderConnection</a:t>
            </a:r>
            <a:r>
              <a:rPr lang="en-US" dirty="0"/>
              <a:t> object containing details to create Git workspace connection</a:t>
            </a:r>
          </a:p>
          <a:p>
            <a:pPr lvl="1">
              <a:buFont typeface="+mj-lt"/>
              <a:buAutoNum type="arabicPeriod"/>
            </a:pPr>
            <a:r>
              <a:rPr lang="en-US" dirty="0"/>
              <a:t>Pass  </a:t>
            </a:r>
            <a:r>
              <a:rPr lang="en-US" sz="1600" b="1" dirty="0" err="1">
                <a:solidFill>
                  <a:schemeClr val="accent3">
                    <a:lumMod val="75000"/>
                  </a:schemeClr>
                </a:solidFill>
              </a:rPr>
              <a:t>GitProviderConnection</a:t>
            </a:r>
            <a:r>
              <a:rPr lang="en-US" dirty="0"/>
              <a:t> object to </a:t>
            </a:r>
            <a:r>
              <a:rPr lang="en-US" sz="1600" b="1" dirty="0" err="1">
                <a:solidFill>
                  <a:schemeClr val="accent3">
                    <a:lumMod val="75000"/>
                  </a:schemeClr>
                </a:solidFill>
              </a:rPr>
              <a:t>FabricUserApi.ConnectWorkspaceToGitRepository</a:t>
            </a:r>
            <a:endParaRPr lang="en-US" sz="1600" b="1" dirty="0">
              <a:solidFill>
                <a:schemeClr val="accent3">
                  <a:lumMod val="75000"/>
                </a:schemeClr>
              </a:solidFill>
            </a:endParaRPr>
          </a:p>
          <a:p>
            <a:pPr lvl="1">
              <a:buFont typeface="+mj-lt"/>
              <a:buAutoNum type="arabicPeriod"/>
            </a:pPr>
            <a:r>
              <a:rPr lang="en-US" dirty="0"/>
              <a:t>Patch credentials and refresh semantic model</a:t>
            </a:r>
          </a:p>
          <a:p>
            <a:pPr lvl="1">
              <a:buFont typeface="+mj-lt"/>
              <a:buAutoNum type="arabicPeriod"/>
            </a:pPr>
            <a:r>
              <a:rPr lang="en-US" dirty="0"/>
              <a:t>Synchronize workspace to ADO repository after refresh</a:t>
            </a:r>
          </a:p>
          <a:p>
            <a:pPr lvl="1">
              <a:buFont typeface="+mj-lt"/>
              <a:buAutoNum type="arabicPeriod"/>
            </a:pPr>
            <a:endParaRPr lang="en-US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32814E38-DD5C-8178-8501-5BCF6848EB1B}"/>
              </a:ext>
            </a:extLst>
          </p:cNvPr>
          <p:cNvSpPr/>
          <p:nvPr/>
        </p:nvSpPr>
        <p:spPr bwMode="auto">
          <a:xfrm>
            <a:off x="1208944" y="3848459"/>
            <a:ext cx="1091802" cy="218673"/>
          </a:xfrm>
          <a:prstGeom prst="rightArrow">
            <a:avLst>
              <a:gd name="adj1" fmla="val 68267"/>
              <a:gd name="adj2" fmla="val 60975"/>
            </a:avLst>
          </a:prstGeom>
          <a:solidFill>
            <a:schemeClr val="accent4"/>
          </a:solidFill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0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1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EBA053C-71D1-ECDC-3159-0337B24B6D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9408" y="3848459"/>
            <a:ext cx="6255530" cy="295556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2B5DAD8E-B5C5-22B3-E711-BCCB5E833B21}"/>
              </a:ext>
            </a:extLst>
          </p:cNvPr>
          <p:cNvSpPr/>
          <p:nvPr/>
        </p:nvSpPr>
        <p:spPr bwMode="auto">
          <a:xfrm>
            <a:off x="1208944" y="4115981"/>
            <a:ext cx="1091802" cy="218673"/>
          </a:xfrm>
          <a:prstGeom prst="rightArrow">
            <a:avLst>
              <a:gd name="adj1" fmla="val 68267"/>
              <a:gd name="adj2" fmla="val 60975"/>
            </a:avLst>
          </a:prstGeom>
          <a:solidFill>
            <a:schemeClr val="accent4"/>
          </a:solidFill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0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2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C959849A-35B8-F652-7252-D002F5E7D48F}"/>
              </a:ext>
            </a:extLst>
          </p:cNvPr>
          <p:cNvSpPr/>
          <p:nvPr/>
        </p:nvSpPr>
        <p:spPr bwMode="auto">
          <a:xfrm>
            <a:off x="1208944" y="4701010"/>
            <a:ext cx="1091802" cy="218673"/>
          </a:xfrm>
          <a:prstGeom prst="rightArrow">
            <a:avLst>
              <a:gd name="adj1" fmla="val 68267"/>
              <a:gd name="adj2" fmla="val 60975"/>
            </a:avLst>
          </a:prstGeom>
          <a:solidFill>
            <a:schemeClr val="accent4"/>
          </a:solidFill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0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3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F2AF6FD9-973F-182A-4B9E-6EA0FBDAC592}"/>
              </a:ext>
            </a:extLst>
          </p:cNvPr>
          <p:cNvSpPr/>
          <p:nvPr/>
        </p:nvSpPr>
        <p:spPr bwMode="auto">
          <a:xfrm>
            <a:off x="1204736" y="5687245"/>
            <a:ext cx="1091802" cy="218673"/>
          </a:xfrm>
          <a:prstGeom prst="rightArrow">
            <a:avLst>
              <a:gd name="adj1" fmla="val 68267"/>
              <a:gd name="adj2" fmla="val 60975"/>
            </a:avLst>
          </a:prstGeom>
          <a:solidFill>
            <a:schemeClr val="accent4"/>
          </a:solidFill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0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4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4AA7A19-C27E-C7ED-FB92-00453A3F4E15}"/>
              </a:ext>
            </a:extLst>
          </p:cNvPr>
          <p:cNvGrpSpPr/>
          <p:nvPr/>
        </p:nvGrpSpPr>
        <p:grpSpPr>
          <a:xfrm>
            <a:off x="1253895" y="5983668"/>
            <a:ext cx="1046851" cy="384923"/>
            <a:chOff x="1253895" y="5983668"/>
            <a:chExt cx="1046851" cy="384923"/>
          </a:xfrm>
        </p:grpSpPr>
        <p:sp>
          <p:nvSpPr>
            <p:cNvPr id="7" name="Left Brace 6">
              <a:extLst>
                <a:ext uri="{FF2B5EF4-FFF2-40B4-BE49-F238E27FC236}">
                  <a16:creationId xmlns:a16="http://schemas.microsoft.com/office/drawing/2014/main" id="{8647BFF9-F714-6703-AC24-6F8CCE65D7D0}"/>
                </a:ext>
              </a:extLst>
            </p:cNvPr>
            <p:cNvSpPr/>
            <p:nvPr/>
          </p:nvSpPr>
          <p:spPr>
            <a:xfrm>
              <a:off x="1967372" y="5983668"/>
              <a:ext cx="333374" cy="384923"/>
            </a:xfrm>
            <a:prstGeom prst="leftBrace">
              <a:avLst/>
            </a:prstGeom>
            <a:ln w="28575">
              <a:solidFill>
                <a:schemeClr val="accent3">
                  <a:lumMod val="7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Arrow: Right 15">
              <a:extLst>
                <a:ext uri="{FF2B5EF4-FFF2-40B4-BE49-F238E27FC236}">
                  <a16:creationId xmlns:a16="http://schemas.microsoft.com/office/drawing/2014/main" id="{A5095ACF-F623-90B1-F747-A19B6AA0B43F}"/>
                </a:ext>
              </a:extLst>
            </p:cNvPr>
            <p:cNvSpPr/>
            <p:nvPr/>
          </p:nvSpPr>
          <p:spPr bwMode="auto">
            <a:xfrm>
              <a:off x="1253895" y="6046125"/>
              <a:ext cx="762637" cy="266396"/>
            </a:xfrm>
            <a:prstGeom prst="rightArrow">
              <a:avLst>
                <a:gd name="adj1" fmla="val 68267"/>
                <a:gd name="adj2" fmla="val 60975"/>
              </a:avLst>
            </a:prstGeom>
            <a:solidFill>
              <a:schemeClr val="accent4"/>
            </a:solidFill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100" b="1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5</a:t>
              </a:r>
            </a:p>
          </p:txBody>
        </p:sp>
      </p:grp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7A53AB1F-1CC3-68BC-6CBE-97BB911207E3}"/>
              </a:ext>
            </a:extLst>
          </p:cNvPr>
          <p:cNvSpPr/>
          <p:nvPr/>
        </p:nvSpPr>
        <p:spPr bwMode="auto">
          <a:xfrm>
            <a:off x="1204735" y="6494788"/>
            <a:ext cx="1091802" cy="218673"/>
          </a:xfrm>
          <a:prstGeom prst="rightArrow">
            <a:avLst>
              <a:gd name="adj1" fmla="val 68267"/>
              <a:gd name="adj2" fmla="val 60975"/>
            </a:avLst>
          </a:prstGeom>
          <a:solidFill>
            <a:schemeClr val="accent4"/>
          </a:solidFill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0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285984906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3" grpId="0" animBg="1"/>
      <p:bldP spid="14" grpId="0" animBg="1"/>
      <p:bldP spid="15" grpId="0" animBg="1"/>
      <p:bldP spid="17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D930574-CF37-CE2B-26D5-D97E38F87F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9335" y="984879"/>
            <a:ext cx="7217235" cy="592810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2B1258F-0AEB-2576-4B45-961DEB4CC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FabricUserApi.ConnectWorkspaceToGitRepository</a:t>
            </a:r>
            <a:endParaRPr lang="en-US" dirty="0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B4DDDEFC-CC48-6758-1689-3BF3D1B1519B}"/>
              </a:ext>
            </a:extLst>
          </p:cNvPr>
          <p:cNvSpPr/>
          <p:nvPr/>
        </p:nvSpPr>
        <p:spPr bwMode="auto">
          <a:xfrm>
            <a:off x="176978" y="1562569"/>
            <a:ext cx="2946758" cy="365760"/>
          </a:xfrm>
          <a:prstGeom prst="rightArrow">
            <a:avLst>
              <a:gd name="adj1" fmla="val 70382"/>
              <a:gd name="adj2" fmla="val 60975"/>
            </a:avLst>
          </a:prstGeom>
          <a:solidFill>
            <a:schemeClr val="accent4"/>
          </a:solidFill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Calling</a:t>
            </a:r>
            <a:r>
              <a:rPr lang="en-US" sz="120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 Git - Connect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8D609C51-E140-9603-8BA3-5AEF7596CDE8}"/>
              </a:ext>
            </a:extLst>
          </p:cNvPr>
          <p:cNvSpPr/>
          <p:nvPr/>
        </p:nvSpPr>
        <p:spPr bwMode="auto">
          <a:xfrm>
            <a:off x="176978" y="2475368"/>
            <a:ext cx="2946758" cy="365760"/>
          </a:xfrm>
          <a:prstGeom prst="rightArrow">
            <a:avLst>
              <a:gd name="adj1" fmla="val 70382"/>
              <a:gd name="adj2" fmla="val 60975"/>
            </a:avLst>
          </a:prstGeom>
          <a:solidFill>
            <a:schemeClr val="accent4"/>
          </a:solidFill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Calling</a:t>
            </a:r>
            <a:r>
              <a:rPr lang="en-US" sz="120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 Git - Initialize Connection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186082BE-1A39-5C5E-C0D8-D7E45493A851}"/>
              </a:ext>
            </a:extLst>
          </p:cNvPr>
          <p:cNvSpPr/>
          <p:nvPr/>
        </p:nvSpPr>
        <p:spPr bwMode="auto">
          <a:xfrm>
            <a:off x="176978" y="4317884"/>
            <a:ext cx="2946758" cy="365760"/>
          </a:xfrm>
          <a:prstGeom prst="rightArrow">
            <a:avLst>
              <a:gd name="adj1" fmla="val 70382"/>
              <a:gd name="adj2" fmla="val 60975"/>
            </a:avLst>
          </a:prstGeom>
          <a:solidFill>
            <a:schemeClr val="accent4"/>
          </a:solidFill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Inspecting</a:t>
            </a:r>
            <a:r>
              <a:rPr lang="en-US" sz="120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 </a:t>
            </a:r>
            <a:r>
              <a:rPr lang="en-US" sz="1200" b="1" dirty="0" err="1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GitRequiredAction</a:t>
            </a:r>
            <a:endParaRPr lang="en-US" sz="1200" b="1" dirty="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0C2303A3-D555-ABC0-3F41-940288E7ED63}"/>
              </a:ext>
            </a:extLst>
          </p:cNvPr>
          <p:cNvSpPr/>
          <p:nvPr/>
        </p:nvSpPr>
        <p:spPr bwMode="auto">
          <a:xfrm>
            <a:off x="209778" y="5832740"/>
            <a:ext cx="2946758" cy="365760"/>
          </a:xfrm>
          <a:prstGeom prst="rightArrow">
            <a:avLst>
              <a:gd name="adj1" fmla="val 70382"/>
              <a:gd name="adj2" fmla="val 60975"/>
            </a:avLst>
          </a:prstGeom>
          <a:solidFill>
            <a:schemeClr val="accent4"/>
          </a:solidFill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Calling</a:t>
            </a:r>
            <a:r>
              <a:rPr lang="en-US" sz="120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 Git – Update From Git</a:t>
            </a:r>
          </a:p>
        </p:txBody>
      </p:sp>
    </p:spTree>
    <p:extLst>
      <p:ext uri="{BB962C8B-B14F-4D97-AF65-F5344CB8AC3E}">
        <p14:creationId xmlns:p14="http://schemas.microsoft.com/office/powerpoint/2010/main" val="151328284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CB99B4-4385-2834-F979-06A2BF89A2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Demo3-GitIntegration - Part2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BF4ABB-0071-D607-1345-41989F9F9E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24" y="1096489"/>
            <a:ext cx="6637660" cy="44375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86EA0F3-1CA1-AF97-D8C0-06B370B8D0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5992" y="1096489"/>
            <a:ext cx="4345007" cy="240077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74369111"/>
      </p:ext>
    </p:extLst>
  </p:cSld>
  <p:clrMapOvr>
    <a:masterClrMapping/>
  </p:clrMapOvr>
  <p:transition>
    <p:fade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0DC62-C21A-AE5E-D083-260375977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33970C-4BD4-ACBE-A2F4-F42C9B3A18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255011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Getting Started with the Fabric User APIs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Programming CreateItem using Item Definitions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Automating ALM and CI/CD with GIT Integration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Programming with Lakehouses and Notebooks</a:t>
            </a:r>
          </a:p>
          <a:p>
            <a:r>
              <a:rPr lang="en-US" dirty="0"/>
              <a:t>Provisioning and Building Data Warehouses</a:t>
            </a:r>
          </a:p>
          <a:p>
            <a:r>
              <a:rPr lang="en-US" dirty="0"/>
              <a:t>Accessing OneLake using the ADLS Gen2 APIs</a:t>
            </a:r>
          </a:p>
          <a:p>
            <a:r>
              <a:rPr lang="en-US" dirty="0"/>
              <a:t>Creating OneLake Shortcuts and Data Pipelines</a:t>
            </a:r>
          </a:p>
          <a:p>
            <a:r>
              <a:rPr lang="en-US" dirty="0"/>
              <a:t>Developing with Power BI Embedding on Fabric</a:t>
            </a:r>
          </a:p>
        </p:txBody>
      </p:sp>
    </p:spTree>
    <p:extLst>
      <p:ext uri="{BB962C8B-B14F-4D97-AF65-F5344CB8AC3E}">
        <p14:creationId xmlns:p14="http://schemas.microsoft.com/office/powerpoint/2010/main" val="3767024361"/>
      </p:ext>
    </p:extLst>
  </p:cSld>
  <p:clrMapOvr>
    <a:masterClrMapping/>
  </p:clrMapOvr>
  <p:transition>
    <p:fade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5BC62-FF25-A9FA-D1B5-C745934FF5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Programming with Lakehouses and Notebooks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CF387D-3566-EE3C-82F1-CBBF291DC2C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662267"/>
          </a:xfrm>
        </p:spPr>
        <p:txBody>
          <a:bodyPr/>
          <a:lstStyle/>
          <a:p>
            <a:r>
              <a:rPr lang="en-US" dirty="0"/>
              <a:t>Agenda for the </a:t>
            </a: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Programming with Lakehouses and Notebooks</a:t>
            </a:r>
            <a:r>
              <a:rPr lang="en-US" dirty="0"/>
              <a:t> section</a:t>
            </a:r>
          </a:p>
          <a:p>
            <a:pPr marL="852488" lvl="1" indent="-457200">
              <a:buFont typeface="+mj-lt"/>
              <a:buAutoNum type="arabicPeriod"/>
            </a:pPr>
            <a:r>
              <a:rPr lang="en-US" dirty="0"/>
              <a:t>Understanding Lakehouse Fundamentals</a:t>
            </a:r>
          </a:p>
          <a:p>
            <a:pPr marL="852488" lvl="1" indent="-457200">
              <a:buFont typeface="+mj-lt"/>
              <a:buAutoNum type="arabicPeriod"/>
            </a:pPr>
            <a:r>
              <a:rPr lang="en-US" dirty="0"/>
              <a:t>Ingesting and Transforming Data using Notebooks</a:t>
            </a:r>
          </a:p>
          <a:p>
            <a:pPr marL="852488" lvl="1" indent="-457200">
              <a:buFont typeface="+mj-lt"/>
              <a:buAutoNum type="arabicPeriod"/>
            </a:pPr>
            <a:r>
              <a:rPr lang="en-US" dirty="0"/>
              <a:t>Creating Lakehouses and Notebooks using CreateItem</a:t>
            </a:r>
          </a:p>
          <a:p>
            <a:pPr marL="852488" lvl="1" indent="-457200">
              <a:buFont typeface="+mj-lt"/>
              <a:buAutoNum type="arabicPeriod"/>
            </a:pPr>
            <a:r>
              <a:rPr lang="en-US" dirty="0"/>
              <a:t>Running Notebooks on Demand using Job Scheduler</a:t>
            </a:r>
          </a:p>
          <a:p>
            <a:pPr marL="852488" lvl="1" indent="-457200">
              <a:buFont typeface="+mj-lt"/>
              <a:buAutoNum type="arabicPeriod"/>
            </a:pPr>
            <a:r>
              <a:rPr lang="en-US" dirty="0"/>
              <a:t>Creating DirectLake Semantic Models on Lakehouse Tables</a:t>
            </a:r>
          </a:p>
        </p:txBody>
      </p:sp>
    </p:spTree>
    <p:extLst>
      <p:ext uri="{BB962C8B-B14F-4D97-AF65-F5344CB8AC3E}">
        <p14:creationId xmlns:p14="http://schemas.microsoft.com/office/powerpoint/2010/main" val="294990931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0AFC2-4C53-578D-2AAE-88931D9810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Fabric Lakehouse Fundamentals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CF1F5F-BF35-FF60-BDF6-CBE7F75BA6E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139595"/>
          </a:xfrm>
        </p:spPr>
        <p:txBody>
          <a:bodyPr/>
          <a:lstStyle/>
          <a:p>
            <a:r>
              <a:rPr lang="en-US" dirty="0"/>
              <a:t>Lakehouse used to store structured data and unstructured data in a single location</a:t>
            </a:r>
          </a:p>
          <a:p>
            <a:pPr lvl="1"/>
            <a:r>
              <a:rPr lang="en-US" dirty="0"/>
              <a:t>Lakehouse data transparently stored in OneLake using 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Azure Data Lake Storage Gen2 (ADLS Gen2)</a:t>
            </a:r>
            <a:endParaRPr lang="en-US" b="1" dirty="0">
              <a:solidFill>
                <a:schemeClr val="accent3">
                  <a:lumMod val="75000"/>
                </a:schemeClr>
              </a:solidFill>
            </a:endParaRPr>
          </a:p>
          <a:p>
            <a:pPr lvl="1"/>
            <a:r>
              <a:rPr lang="en-US" dirty="0"/>
              <a:t>Lakehouse data accessible across all Fabric workloads like machine learning and business intelligence</a:t>
            </a:r>
          </a:p>
          <a:p>
            <a:pPr lvl="1"/>
            <a:r>
              <a:rPr lang="en-US" dirty="0"/>
              <a:t>Lakehouse enables storing and refining data using 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medallion architecture</a:t>
            </a:r>
            <a:r>
              <a:rPr lang="en-US" dirty="0"/>
              <a:t> (</a:t>
            </a:r>
            <a:r>
              <a:rPr lang="en-US" sz="1600" b="1" dirty="0">
                <a:solidFill>
                  <a:srgbClr val="996633"/>
                </a:solidFill>
              </a:rPr>
              <a:t>bronze</a:t>
            </a:r>
            <a:r>
              <a:rPr lang="en-US" sz="1600" b="1" dirty="0"/>
              <a:t>&gt;</a:t>
            </a:r>
            <a:r>
              <a:rPr lang="en-US" sz="1600" b="1" dirty="0">
                <a:solidFill>
                  <a:schemeClr val="tx1">
                    <a:lumMod val="60000"/>
                    <a:lumOff val="40000"/>
                  </a:schemeClr>
                </a:solidFill>
              </a:rPr>
              <a:t>silver</a:t>
            </a:r>
            <a:r>
              <a:rPr lang="en-US" sz="1600" b="1" dirty="0"/>
              <a:t>&gt;</a:t>
            </a:r>
            <a:r>
              <a:rPr lang="en-US" sz="1600" b="1" dirty="0">
                <a:solidFill>
                  <a:schemeClr val="accent4">
                    <a:lumMod val="75000"/>
                  </a:schemeClr>
                </a:solidFill>
              </a:rPr>
              <a:t>gold</a:t>
            </a:r>
            <a:r>
              <a:rPr lang="en-US" dirty="0"/>
              <a:t>)</a:t>
            </a:r>
          </a:p>
          <a:p>
            <a:pPr>
              <a:spcBef>
                <a:spcPts val="1800"/>
              </a:spcBef>
            </a:pPr>
            <a:r>
              <a:rPr lang="en-US" dirty="0"/>
              <a:t>Lakehouse structure</a:t>
            </a:r>
          </a:p>
          <a:p>
            <a:pPr lvl="1"/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Tables</a:t>
            </a:r>
            <a:r>
              <a:rPr lang="en-US" dirty="0"/>
              <a:t> section used to store structure data in tables in Delta format</a:t>
            </a:r>
          </a:p>
          <a:p>
            <a:pPr lvl="1"/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Files</a:t>
            </a:r>
            <a:r>
              <a:rPr lang="en-US" dirty="0"/>
              <a:t> section used to store unstructured data as files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8A7977-EFCD-9C20-9E86-5BE65E8268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8819" y="4173580"/>
            <a:ext cx="5025668" cy="2706129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52316322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FFBF4B-DF0D-3ACF-907A-3DA26085F8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/>
          <a:p>
            <a:r>
              <a:rPr lang="en-US" dirty="0"/>
              <a:t>Developer APIs used in Fabric Software Development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360F71-1210-63CF-E5FC-613466E2969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175" y="1227138"/>
            <a:ext cx="11604625" cy="4816703"/>
          </a:xfrm>
        </p:spPr>
        <p:txBody>
          <a:bodyPr/>
          <a:lstStyle/>
          <a:p>
            <a:r>
              <a:rPr lang="en-US" dirty="0"/>
              <a:t>Fabric User API</a:t>
            </a:r>
          </a:p>
          <a:p>
            <a:pPr lvl="1"/>
            <a:r>
              <a:rPr lang="en-US" dirty="0"/>
              <a:t>New REST API introduced with the Fabric platform to create workspaces and workspace items</a:t>
            </a:r>
          </a:p>
          <a:p>
            <a:pPr>
              <a:lnSpc>
                <a:spcPct val="150000"/>
              </a:lnSpc>
            </a:pPr>
            <a:r>
              <a:rPr lang="en-US" dirty="0"/>
              <a:t>Power BI REST API</a:t>
            </a:r>
          </a:p>
          <a:p>
            <a:pPr lvl="1"/>
            <a:r>
              <a:rPr lang="en-US" dirty="0"/>
              <a:t>REST API used to patch credentials, refresh semantic models and to generate embed tokens</a:t>
            </a:r>
          </a:p>
          <a:p>
            <a:pPr>
              <a:lnSpc>
                <a:spcPct val="150000"/>
              </a:lnSpc>
            </a:pPr>
            <a:r>
              <a:rPr lang="en-US" dirty="0"/>
              <a:t>Spark APIs</a:t>
            </a:r>
          </a:p>
          <a:p>
            <a:pPr lvl="1"/>
            <a:r>
              <a:rPr lang="en-US" dirty="0"/>
              <a:t>Powerful APIs and libraries for data ingestion and data transformation accessible in Fabric Notebooks </a:t>
            </a:r>
          </a:p>
          <a:p>
            <a:pPr>
              <a:lnSpc>
                <a:spcPct val="150000"/>
              </a:lnSpc>
            </a:pPr>
            <a:r>
              <a:rPr lang="en-US" dirty="0"/>
              <a:t>ADLS Gen2 API</a:t>
            </a:r>
          </a:p>
          <a:p>
            <a:pPr lvl="1"/>
            <a:r>
              <a:rPr lang="en-US" dirty="0"/>
              <a:t>REST API used to upload and read files in Azure Data Lake storage (ADLS Gen2) and in OneLake storage</a:t>
            </a:r>
          </a:p>
          <a:p>
            <a:pPr>
              <a:lnSpc>
                <a:spcPct val="150000"/>
              </a:lnSpc>
            </a:pPr>
            <a:r>
              <a:rPr lang="en-US" dirty="0"/>
              <a:t>Tabular Object Model (TOM)</a:t>
            </a:r>
          </a:p>
          <a:p>
            <a:pPr lvl="1"/>
            <a:r>
              <a:rPr lang="en-US" dirty="0"/>
              <a:t>A .NET-based API used to read and update semantic model definitions through the XMLA endpoint</a:t>
            </a:r>
          </a:p>
        </p:txBody>
      </p:sp>
    </p:spTree>
    <p:extLst>
      <p:ext uri="{BB962C8B-B14F-4D97-AF65-F5344CB8AC3E}">
        <p14:creationId xmlns:p14="http://schemas.microsoft.com/office/powerpoint/2010/main" val="159187364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7F71F4-2B41-6F89-4A92-D8924EF18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Ingesting Data into Lakehouse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B409E1-842E-1261-F4FC-2022EAF9DEC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893647"/>
          </a:xfrm>
        </p:spPr>
        <p:txBody>
          <a:bodyPr/>
          <a:lstStyle/>
          <a:p>
            <a:r>
              <a:rPr lang="en-US" dirty="0"/>
              <a:t>Running Spark jobs</a:t>
            </a:r>
          </a:p>
          <a:p>
            <a:pPr lvl="1"/>
            <a:r>
              <a:rPr lang="en-US" dirty="0"/>
              <a:t>Running notebooks</a:t>
            </a:r>
          </a:p>
          <a:p>
            <a:pPr lvl="1"/>
            <a:r>
              <a:rPr lang="en-US" dirty="0"/>
              <a:t>Running Spark Job Definitions</a:t>
            </a:r>
          </a:p>
          <a:p>
            <a:pPr>
              <a:spcBef>
                <a:spcPts val="1200"/>
              </a:spcBef>
            </a:pPr>
            <a:r>
              <a:rPr lang="en-US" dirty="0"/>
              <a:t>Using ADLS Gen2 APIs</a:t>
            </a:r>
          </a:p>
          <a:p>
            <a:pPr lvl="1"/>
            <a:r>
              <a:rPr lang="en-US" dirty="0"/>
              <a:t>Implemented by client application which uploads files into lakehouse storage using push approach</a:t>
            </a:r>
          </a:p>
          <a:p>
            <a:pPr>
              <a:spcBef>
                <a:spcPts val="1200"/>
              </a:spcBef>
            </a:pPr>
            <a:r>
              <a:rPr lang="en-US" dirty="0"/>
              <a:t>Creating Shortcuts</a:t>
            </a:r>
          </a:p>
          <a:p>
            <a:pPr lvl="1"/>
            <a:r>
              <a:rPr lang="en-US" dirty="0"/>
              <a:t>Creating references to make files from an external source appear to be in lakehouse storage</a:t>
            </a:r>
          </a:p>
          <a:p>
            <a:pPr>
              <a:spcBef>
                <a:spcPts val="1200"/>
              </a:spcBef>
            </a:pPr>
            <a:r>
              <a:rPr lang="en-US" dirty="0"/>
              <a:t>Running Data Pipelines</a:t>
            </a:r>
          </a:p>
          <a:p>
            <a:pPr lvl="1"/>
            <a:r>
              <a:rPr lang="en-US" dirty="0"/>
              <a:t>Running data pipelines with activities to copy data from external sources</a:t>
            </a:r>
          </a:p>
          <a:p>
            <a:pPr>
              <a:spcBef>
                <a:spcPts val="1200"/>
              </a:spcBef>
            </a:pPr>
            <a:r>
              <a:rPr lang="en-US" dirty="0"/>
              <a:t>Running Fabric Gen2 Dataflows</a:t>
            </a:r>
          </a:p>
          <a:p>
            <a:pPr lvl="1"/>
            <a:r>
              <a:rPr lang="en-US" dirty="0"/>
              <a:t>Running a dataflow which imports data and saves it to lakehouse storage</a:t>
            </a:r>
          </a:p>
        </p:txBody>
      </p:sp>
    </p:spTree>
    <p:extLst>
      <p:ext uri="{BB962C8B-B14F-4D97-AF65-F5344CB8AC3E}">
        <p14:creationId xmlns:p14="http://schemas.microsoft.com/office/powerpoint/2010/main" val="38782937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E968D4-2DBD-F823-A44F-09979674D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Fabric Provides Apache Spark Runtime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056CC9-DE29-0BCF-B2EA-3BFBCE8CB31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662267"/>
          </a:xfrm>
        </p:spPr>
        <p:txBody>
          <a:bodyPr/>
          <a:lstStyle/>
          <a:p>
            <a:r>
              <a:rPr lang="en-US" dirty="0"/>
              <a:t>Spark is a unified engine for large-scale data analytics</a:t>
            </a:r>
          </a:p>
          <a:p>
            <a:pPr lvl="1"/>
            <a:r>
              <a:rPr lang="en-US" dirty="0"/>
              <a:t>Spark code can be executed through </a:t>
            </a:r>
            <a:r>
              <a:rPr lang="en-US" sz="2000" b="1" dirty="0">
                <a:solidFill>
                  <a:srgbClr val="8A0000"/>
                </a:solidFill>
              </a:rPr>
              <a:t>Spark Job Definition</a:t>
            </a:r>
            <a:endParaRPr lang="en-US" b="1" dirty="0">
              <a:solidFill>
                <a:srgbClr val="8A0000"/>
              </a:solidFill>
            </a:endParaRPr>
          </a:p>
          <a:p>
            <a:pPr lvl="1"/>
            <a:r>
              <a:rPr lang="en-US" dirty="0"/>
              <a:t>Spark code can be executed using interactive </a:t>
            </a:r>
            <a:r>
              <a:rPr lang="en-US" sz="2000" b="1" dirty="0">
                <a:solidFill>
                  <a:srgbClr val="8A0000"/>
                </a:solidFill>
              </a:rPr>
              <a:t>Fabric Notebook</a:t>
            </a:r>
            <a:endParaRPr lang="en-US" b="1" dirty="0">
              <a:solidFill>
                <a:srgbClr val="8A0000"/>
              </a:solidFill>
            </a:endParaRPr>
          </a:p>
          <a:p>
            <a:pPr lvl="1"/>
            <a:r>
              <a:rPr lang="en-US" dirty="0"/>
              <a:t>Apache Spark provides APIs to read and write data to/from </a:t>
            </a:r>
            <a:r>
              <a:rPr lang="en-US" sz="2000" b="1" dirty="0">
                <a:solidFill>
                  <a:srgbClr val="8A0000"/>
                </a:solidFill>
              </a:rPr>
              <a:t>Lakehouse</a:t>
            </a:r>
            <a:r>
              <a:rPr lang="en-US" sz="2000" dirty="0"/>
              <a:t> in </a:t>
            </a:r>
            <a:r>
              <a:rPr lang="en-US" sz="2000" b="1" dirty="0">
                <a:solidFill>
                  <a:srgbClr val="8A0000"/>
                </a:solidFill>
              </a:rPr>
              <a:t>OneLake</a:t>
            </a:r>
          </a:p>
          <a:p>
            <a:pPr lvl="1"/>
            <a:r>
              <a:rPr lang="en-US" dirty="0"/>
              <a:t>Spark supports several languages such as Python, Scala, SQL and R</a:t>
            </a:r>
            <a:endParaRPr lang="en-US" b="1" dirty="0">
              <a:solidFill>
                <a:srgbClr val="8A0000"/>
              </a:solidFill>
            </a:endParaRPr>
          </a:p>
          <a:p>
            <a:pPr lvl="1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725DEEE-1A43-1324-7A6A-9B074E183188}"/>
              </a:ext>
            </a:extLst>
          </p:cNvPr>
          <p:cNvSpPr/>
          <p:nvPr/>
        </p:nvSpPr>
        <p:spPr bwMode="auto">
          <a:xfrm>
            <a:off x="4240477" y="3790135"/>
            <a:ext cx="6367198" cy="2422874"/>
          </a:xfrm>
          <a:prstGeom prst="rect">
            <a:avLst/>
          </a:prstGeom>
          <a:solidFill>
            <a:schemeClr val="accent2">
              <a:lumMod val="10000"/>
              <a:lumOff val="9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Microsoft Fabric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5254A71-0573-D0E4-3A9E-41F45DC4E431}"/>
              </a:ext>
            </a:extLst>
          </p:cNvPr>
          <p:cNvGrpSpPr/>
          <p:nvPr/>
        </p:nvGrpSpPr>
        <p:grpSpPr>
          <a:xfrm>
            <a:off x="4456018" y="4458655"/>
            <a:ext cx="2605122" cy="1452558"/>
            <a:chOff x="4014232" y="4616097"/>
            <a:chExt cx="2807673" cy="1183124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004D730-92CE-7D8F-49FF-E7D9FCB1C09F}"/>
                </a:ext>
              </a:extLst>
            </p:cNvPr>
            <p:cNvSpPr/>
            <p:nvPr/>
          </p:nvSpPr>
          <p:spPr bwMode="auto">
            <a:xfrm>
              <a:off x="4014232" y="4616097"/>
              <a:ext cx="2807673" cy="1183124"/>
            </a:xfrm>
            <a:prstGeom prst="rect">
              <a:avLst/>
            </a:prstGeom>
            <a:gradFill>
              <a:gsLst>
                <a:gs pos="699">
                  <a:srgbClr val="198375"/>
                </a:gs>
                <a:gs pos="20000">
                  <a:srgbClr val="074C49"/>
                </a:gs>
                <a:gs pos="100000">
                  <a:srgbClr val="177D71"/>
                </a:gs>
                <a:gs pos="80000">
                  <a:srgbClr val="09524D"/>
                </a:gs>
              </a:gsLst>
              <a:lin ang="5400000" scaled="1"/>
            </a:gradFill>
            <a:ln w="63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Apache Spark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913C9FB-7BDD-B8A5-5BBF-5BE32F03D948}"/>
                </a:ext>
              </a:extLst>
            </p:cNvPr>
            <p:cNvSpPr/>
            <p:nvPr/>
          </p:nvSpPr>
          <p:spPr bwMode="auto">
            <a:xfrm>
              <a:off x="4186941" y="5057924"/>
              <a:ext cx="2414123" cy="61647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400" b="1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Python Runtime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157C701-8F52-B94C-6BE3-A59E511E3854}"/>
              </a:ext>
            </a:extLst>
          </p:cNvPr>
          <p:cNvGrpSpPr/>
          <p:nvPr/>
        </p:nvGrpSpPr>
        <p:grpSpPr>
          <a:xfrm>
            <a:off x="7195989" y="4616523"/>
            <a:ext cx="3005942" cy="1136822"/>
            <a:chOff x="7293394" y="4850876"/>
            <a:chExt cx="3005942" cy="1136822"/>
          </a:xfrm>
        </p:grpSpPr>
        <p:sp>
          <p:nvSpPr>
            <p:cNvPr id="12" name="Flowchart: Magnetic Disk 11">
              <a:extLst>
                <a:ext uri="{FF2B5EF4-FFF2-40B4-BE49-F238E27FC236}">
                  <a16:creationId xmlns:a16="http://schemas.microsoft.com/office/drawing/2014/main" id="{5B133FC5-92A6-AA71-9B04-CB96A7DC7EF4}"/>
                </a:ext>
              </a:extLst>
            </p:cNvPr>
            <p:cNvSpPr/>
            <p:nvPr/>
          </p:nvSpPr>
          <p:spPr bwMode="auto">
            <a:xfrm>
              <a:off x="8318231" y="4850876"/>
              <a:ext cx="1981105" cy="1136822"/>
            </a:xfrm>
            <a:prstGeom prst="flowChartMagneticDisk">
              <a:avLst/>
            </a:prstGeom>
            <a:solidFill>
              <a:schemeClr val="accent2">
                <a:lumMod val="75000"/>
              </a:schemeClr>
            </a:solidFill>
            <a:ln w="1905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b="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Lakehouse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A8D813FB-C1C5-BF9D-D053-DF10126E9D25}"/>
                </a:ext>
              </a:extLst>
            </p:cNvPr>
            <p:cNvCxnSpPr>
              <a:cxnSpLocks/>
            </p:cNvCxnSpPr>
            <p:nvPr/>
          </p:nvCxnSpPr>
          <p:spPr>
            <a:xfrm>
              <a:off x="7293394" y="5449410"/>
              <a:ext cx="889686" cy="0"/>
            </a:xfrm>
            <a:prstGeom prst="straightConnector1">
              <a:avLst/>
            </a:prstGeom>
            <a:ln w="57150">
              <a:solidFill>
                <a:srgbClr val="C0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8786955-D69D-5A99-6968-04FE30CC51D8}"/>
              </a:ext>
            </a:extLst>
          </p:cNvPr>
          <p:cNvGrpSpPr/>
          <p:nvPr/>
        </p:nvGrpSpPr>
        <p:grpSpPr>
          <a:xfrm>
            <a:off x="1173184" y="4115991"/>
            <a:ext cx="3761545" cy="1189384"/>
            <a:chOff x="1309709" y="4350941"/>
            <a:chExt cx="3761545" cy="1189384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1CBF943-8710-F256-9AC8-05B14940D0EE}"/>
                </a:ext>
              </a:extLst>
            </p:cNvPr>
            <p:cNvSpPr/>
            <p:nvPr/>
          </p:nvSpPr>
          <p:spPr bwMode="auto">
            <a:xfrm>
              <a:off x="1309709" y="4350941"/>
              <a:ext cx="1941589" cy="897727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600" dirty="0">
                  <a:solidFill>
                    <a:schemeClr val="bg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Spark Job Definition</a:t>
              </a:r>
              <a:endParaRPr lang="en-US" sz="1200" dirty="0">
                <a:solidFill>
                  <a:schemeClr val="bg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ACB7A10A-B01B-DD51-CDFE-0496ECD7BE4C}"/>
                </a:ext>
              </a:extLst>
            </p:cNvPr>
            <p:cNvCxnSpPr>
              <a:cxnSpLocks/>
              <a:stCxn id="9" idx="3"/>
            </p:cNvCxnSpPr>
            <p:nvPr/>
          </p:nvCxnSpPr>
          <p:spPr>
            <a:xfrm>
              <a:off x="3251298" y="4799805"/>
              <a:ext cx="1819956" cy="74052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8982FA6-C63A-A1A9-B505-5869C203805B}"/>
              </a:ext>
            </a:extLst>
          </p:cNvPr>
          <p:cNvGrpSpPr/>
          <p:nvPr/>
        </p:nvGrpSpPr>
        <p:grpSpPr>
          <a:xfrm>
            <a:off x="1186880" y="5452442"/>
            <a:ext cx="3761545" cy="897727"/>
            <a:chOff x="1323405" y="5687392"/>
            <a:chExt cx="3761545" cy="897727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2993BD1-1B70-F891-BF73-AB353699E298}"/>
                </a:ext>
              </a:extLst>
            </p:cNvPr>
            <p:cNvSpPr/>
            <p:nvPr/>
          </p:nvSpPr>
          <p:spPr bwMode="auto">
            <a:xfrm>
              <a:off x="1323405" y="5687392"/>
              <a:ext cx="1941589" cy="897727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600" dirty="0">
                  <a:solidFill>
                    <a:schemeClr val="bg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Notebook</a:t>
              </a:r>
              <a:endParaRPr lang="en-US" sz="1200" dirty="0">
                <a:solidFill>
                  <a:schemeClr val="bg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26AED9F4-3679-E795-E392-89385615182C}"/>
                </a:ext>
              </a:extLst>
            </p:cNvPr>
            <p:cNvCxnSpPr>
              <a:cxnSpLocks/>
              <a:stCxn id="8" idx="3"/>
            </p:cNvCxnSpPr>
            <p:nvPr/>
          </p:nvCxnSpPr>
          <p:spPr>
            <a:xfrm flipV="1">
              <a:off x="3264994" y="5687392"/>
              <a:ext cx="1819956" cy="448864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2941029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6441EF-F6BE-ED6F-0174-E1E2C90F5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Walkthrough of Python Code in Notebook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61C521-7A9A-3B04-457D-76D8C4EAEA8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785104"/>
          </a:xfrm>
        </p:spPr>
        <p:txBody>
          <a:bodyPr/>
          <a:lstStyle/>
          <a:p>
            <a:r>
              <a:rPr lang="en-US" dirty="0"/>
              <a:t>Steps to provisioning flow which builds out medallion architecture</a:t>
            </a:r>
          </a:p>
          <a:p>
            <a:pPr lvl="1">
              <a:buFont typeface="+mj-lt"/>
              <a:buAutoNum type="arabicPeriod"/>
            </a:pP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Create bronze layer</a:t>
            </a:r>
            <a:r>
              <a:rPr lang="en-US" dirty="0"/>
              <a:t> by coping CSV files into 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Files</a:t>
            </a:r>
            <a:r>
              <a:rPr lang="en-US" dirty="0"/>
              <a:t> section</a:t>
            </a:r>
          </a:p>
          <a:p>
            <a:pPr lvl="1">
              <a:buFont typeface="+mj-lt"/>
              <a:buAutoNum type="arabicPeriod"/>
            </a:pP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Create silver layer</a:t>
            </a:r>
            <a:r>
              <a:rPr lang="en-US" dirty="0"/>
              <a:t> by loading data from CSV files and saving as delta tables with OLTP schema</a:t>
            </a:r>
          </a:p>
          <a:p>
            <a:pPr lvl="1">
              <a:buFont typeface="+mj-lt"/>
              <a:buAutoNum type="arabicPeriod"/>
            </a:pP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Create gold layer</a:t>
            </a:r>
            <a:r>
              <a:rPr lang="en-US" dirty="0"/>
              <a:t> by transforming data from silver tables into delta tables with star schema</a:t>
            </a:r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E662D6-C8D2-A6DF-4D6D-3383ED5714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531" y="2888084"/>
            <a:ext cx="9527444" cy="360418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56058231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68FB2FF-D3D9-4994-B783-8ED72C359DE2}"/>
              </a:ext>
            </a:extLst>
          </p:cNvPr>
          <p:cNvSpPr/>
          <p:nvPr/>
        </p:nvSpPr>
        <p:spPr>
          <a:xfrm>
            <a:off x="2001210" y="3182851"/>
            <a:ext cx="10237521" cy="3522526"/>
          </a:xfrm>
          <a:prstGeom prst="rect">
            <a:avLst/>
          </a:prstGeom>
          <a:solidFill>
            <a:srgbClr val="EFF4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3152" bIns="91440" rtlCol="0" anchor="b"/>
          <a:lstStyle/>
          <a:p>
            <a:pPr algn="ctr"/>
            <a:r>
              <a:rPr lang="en-US" sz="1100" b="1" dirty="0">
                <a:solidFill>
                  <a:schemeClr val="bg2">
                    <a:lumMod val="65000"/>
                  </a:schemeClr>
                </a:solidFill>
              </a:rPr>
              <a:t>Customer Tenant Workspace</a:t>
            </a:r>
          </a:p>
        </p:txBody>
      </p:sp>
      <p:sp>
        <p:nvSpPr>
          <p:cNvPr id="58" name="Title 57">
            <a:extLst>
              <a:ext uri="{FF2B5EF4-FFF2-40B4-BE49-F238E27FC236}">
                <a16:creationId xmlns:a16="http://schemas.microsoft.com/office/drawing/2014/main" id="{84553218-AB14-43B4-BB8B-D9B5596419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/>
          <a:p>
            <a:r>
              <a:rPr lang="en-US" dirty="0"/>
              <a:t>Using Spark Jobs to Create Lakehouse Tables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072BEE-DDB5-46CD-842E-BAB2ABC641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785104"/>
          </a:xfrm>
        </p:spPr>
        <p:txBody>
          <a:bodyPr/>
          <a:lstStyle/>
          <a:p>
            <a:r>
              <a:rPr lang="en-US" dirty="0"/>
              <a:t>You can leverage Fabric support for Spark to create and populate lakehouse tables</a:t>
            </a:r>
          </a:p>
          <a:p>
            <a:pPr lvl="1"/>
            <a:r>
              <a:rPr lang="en-US" dirty="0"/>
              <a:t>Create lakehouse (or multiple lakehouses for greater isolation)</a:t>
            </a:r>
          </a:p>
          <a:p>
            <a:pPr lvl="1"/>
            <a:r>
              <a:rPr lang="en-US" dirty="0"/>
              <a:t>Create Spark Environment as workspace item for running Spark jobs</a:t>
            </a:r>
          </a:p>
          <a:p>
            <a:pPr lvl="1"/>
            <a:r>
              <a:rPr lang="en-US" dirty="0"/>
              <a:t>Create Notebook (or Spark Job Definition) containing ETL logic ingest data files and create tables</a:t>
            </a:r>
          </a:p>
          <a:p>
            <a:pPr lvl="1"/>
            <a:r>
              <a:rPr lang="en-US" dirty="0"/>
              <a:t>Run Notebook as On-demand Job using Job Scheduler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1C7A6E4-F0C4-9C94-FA60-18F169E15B76}"/>
              </a:ext>
            </a:extLst>
          </p:cNvPr>
          <p:cNvGrpSpPr/>
          <p:nvPr/>
        </p:nvGrpSpPr>
        <p:grpSpPr>
          <a:xfrm>
            <a:off x="3510880" y="3367155"/>
            <a:ext cx="8542278" cy="2996222"/>
            <a:chOff x="3473844" y="3437537"/>
            <a:chExt cx="5216716" cy="2216925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CE60E52-2DCB-9C10-67B1-FD55ABCA4F8C}"/>
                </a:ext>
              </a:extLst>
            </p:cNvPr>
            <p:cNvSpPr/>
            <p:nvPr/>
          </p:nvSpPr>
          <p:spPr bwMode="auto">
            <a:xfrm>
              <a:off x="3473844" y="3437537"/>
              <a:ext cx="5216716" cy="22169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5760" tIns="82296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Lakehouse</a:t>
              </a:r>
              <a:endParaRPr lang="en-US" sz="1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22C758DC-4A01-47EB-B42C-AFC3CF16A3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512108" y="3487724"/>
              <a:ext cx="153204" cy="157990"/>
            </a:xfrm>
            <a:prstGeom prst="rect">
              <a:avLst/>
            </a:prstGeom>
          </p:spPr>
        </p:pic>
      </p:grp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4AE748E-DC91-5E00-8C2D-8373DDF777EB}"/>
              </a:ext>
            </a:extLst>
          </p:cNvPr>
          <p:cNvCxnSpPr>
            <a:cxnSpLocks/>
            <a:stCxn id="22" idx="3"/>
          </p:cNvCxnSpPr>
          <p:nvPr/>
        </p:nvCxnSpPr>
        <p:spPr>
          <a:xfrm flipV="1">
            <a:off x="1395484" y="4851323"/>
            <a:ext cx="543534" cy="13941"/>
          </a:xfrm>
          <a:prstGeom prst="straightConnector1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rgbClr val="82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69DE4EB0-3F03-A9A9-A6EA-08714C380855}"/>
              </a:ext>
            </a:extLst>
          </p:cNvPr>
          <p:cNvSpPr/>
          <p:nvPr/>
        </p:nvSpPr>
        <p:spPr>
          <a:xfrm>
            <a:off x="223702" y="4349476"/>
            <a:ext cx="1171782" cy="1031575"/>
          </a:xfrm>
          <a:prstGeom prst="rect">
            <a:avLst/>
          </a:prstGeom>
          <a:solidFill>
            <a:srgbClr val="EFF4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Custom ISV Application</a:t>
            </a:r>
            <a:endParaRPr lang="en-US" sz="900" b="1" dirty="0">
              <a:solidFill>
                <a:schemeClr val="tx1"/>
              </a:solidFill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2154F1A-2D41-2049-6CA7-705076F13916}"/>
              </a:ext>
            </a:extLst>
          </p:cNvPr>
          <p:cNvGrpSpPr/>
          <p:nvPr/>
        </p:nvGrpSpPr>
        <p:grpSpPr>
          <a:xfrm>
            <a:off x="2300077" y="4279624"/>
            <a:ext cx="836245" cy="836245"/>
            <a:chOff x="8784735" y="3154246"/>
            <a:chExt cx="640918" cy="640918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8568590-4B4E-0A6D-F1B9-9C4C0BDC2095}"/>
                </a:ext>
              </a:extLst>
            </p:cNvPr>
            <p:cNvSpPr/>
            <p:nvPr/>
          </p:nvSpPr>
          <p:spPr bwMode="auto">
            <a:xfrm>
              <a:off x="8784735" y="3154246"/>
              <a:ext cx="640918" cy="6409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b="1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DF47CDA4-1BBC-E4FA-2156-A77A981EE62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882130" y="3340445"/>
              <a:ext cx="427279" cy="440631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FE25B26-3D70-C1AF-149A-57C7530E3F15}"/>
                </a:ext>
              </a:extLst>
            </p:cNvPr>
            <p:cNvSpPr txBox="1"/>
            <p:nvPr/>
          </p:nvSpPr>
          <p:spPr>
            <a:xfrm>
              <a:off x="8784735" y="3154246"/>
              <a:ext cx="640918" cy="165623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 lIns="182880" tIns="146304" rIns="182880" bIns="146304" rtlCol="0" anchor="ctr"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900" b="1" dirty="0">
                  <a:solidFill>
                    <a:schemeClr val="bg1"/>
                  </a:solidFill>
                </a:rPr>
                <a:t>notebook</a:t>
              </a:r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B049B949-FFE5-45C1-B788-E61D817B4D15}"/>
              </a:ext>
            </a:extLst>
          </p:cNvPr>
          <p:cNvGrpSpPr/>
          <p:nvPr/>
        </p:nvGrpSpPr>
        <p:grpSpPr>
          <a:xfrm>
            <a:off x="3054361" y="3776984"/>
            <a:ext cx="3374581" cy="2404181"/>
            <a:chOff x="3006736" y="3719834"/>
            <a:chExt cx="3374581" cy="2404181"/>
          </a:xfrm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DC37C0C0-3020-D4D8-ADDD-CA48E4E1FC97}"/>
                </a:ext>
              </a:extLst>
            </p:cNvPr>
            <p:cNvSpPr/>
            <p:nvPr/>
          </p:nvSpPr>
          <p:spPr bwMode="auto">
            <a:xfrm>
              <a:off x="3719142" y="3719834"/>
              <a:ext cx="2662175" cy="2404181"/>
            </a:xfrm>
            <a:prstGeom prst="rect">
              <a:avLst/>
            </a:prstGeom>
            <a:solidFill>
              <a:srgbClr val="CD7F32">
                <a:alpha val="50196"/>
              </a:srgbClr>
            </a:solidFill>
            <a:ln w="3175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bronze layer</a:t>
              </a:r>
            </a:p>
          </p:txBody>
        </p:sp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D15EDD43-C404-52E9-D238-5E3AF3730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214064" y="4004135"/>
              <a:ext cx="1573868" cy="1607959"/>
            </a:xfrm>
            <a:prstGeom prst="rect">
              <a:avLst/>
            </a:prstGeom>
          </p:spPr>
        </p:pic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4786D2F5-52EA-56A3-CEE6-6B27778FDAE9}"/>
                </a:ext>
              </a:extLst>
            </p:cNvPr>
            <p:cNvGrpSpPr/>
            <p:nvPr/>
          </p:nvGrpSpPr>
          <p:grpSpPr>
            <a:xfrm>
              <a:off x="3006736" y="4527640"/>
              <a:ext cx="1300806" cy="448836"/>
              <a:chOff x="163597" y="3646301"/>
              <a:chExt cx="1300806" cy="448836"/>
            </a:xfrm>
          </p:grpSpPr>
          <p:sp>
            <p:nvSpPr>
              <p:cNvPr id="46" name="Arrow: Right 45">
                <a:extLst>
                  <a:ext uri="{FF2B5EF4-FFF2-40B4-BE49-F238E27FC236}">
                    <a16:creationId xmlns:a16="http://schemas.microsoft.com/office/drawing/2014/main" id="{03F8869A-0C0E-B100-802D-21BCB15CD4D2}"/>
                  </a:ext>
                </a:extLst>
              </p:cNvPr>
              <p:cNvSpPr/>
              <p:nvPr/>
            </p:nvSpPr>
            <p:spPr bwMode="auto">
              <a:xfrm>
                <a:off x="163597" y="3646301"/>
                <a:ext cx="1300806" cy="448836"/>
              </a:xfrm>
              <a:prstGeom prst="rightArrow">
                <a:avLst>
                  <a:gd name="adj1" fmla="val 76034"/>
                  <a:gd name="adj2" fmla="val 50000"/>
                </a:avLst>
              </a:prstGeom>
              <a:solidFill>
                <a:srgbClr val="8A0000"/>
              </a:solidFill>
              <a:ln w="19050">
                <a:solidFill>
                  <a:srgbClr val="8A0000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2743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dirty="0">
                    <a:solidFill>
                      <a:schemeClr val="bg1"/>
                    </a:solidFill>
                    <a:ea typeface="Segoe UI" pitchFamily="34" charset="0"/>
                    <a:cs typeface="Segoe UI" pitchFamily="34" charset="0"/>
                  </a:rPr>
                  <a:t>Spark job</a:t>
                </a:r>
              </a:p>
            </p:txBody>
          </p:sp>
          <p:pic>
            <p:nvPicPr>
              <p:cNvPr id="49" name="Graphic 48">
                <a:extLst>
                  <a:ext uri="{FF2B5EF4-FFF2-40B4-BE49-F238E27FC236}">
                    <a16:creationId xmlns:a16="http://schemas.microsoft.com/office/drawing/2014/main" id="{DC87BE4D-B1AE-05EB-89BC-B18EAE79A4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92843" y="3696367"/>
                <a:ext cx="318434" cy="328385"/>
              </a:xfrm>
              <a:prstGeom prst="rect">
                <a:avLst/>
              </a:prstGeom>
            </p:spPr>
          </p:pic>
        </p:grp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8BB88B49-3A94-1026-B355-B5577D0F38B4}"/>
              </a:ext>
            </a:extLst>
          </p:cNvPr>
          <p:cNvGrpSpPr/>
          <p:nvPr/>
        </p:nvGrpSpPr>
        <p:grpSpPr>
          <a:xfrm>
            <a:off x="2305144" y="3405348"/>
            <a:ext cx="778464" cy="699287"/>
            <a:chOff x="2264921" y="3600796"/>
            <a:chExt cx="637374" cy="641339"/>
          </a:xfrm>
        </p:grpSpPr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44711AE3-C5D9-320E-7BAA-216FEC1F790D}"/>
                </a:ext>
              </a:extLst>
            </p:cNvPr>
            <p:cNvGrpSpPr/>
            <p:nvPr/>
          </p:nvGrpSpPr>
          <p:grpSpPr>
            <a:xfrm>
              <a:off x="2272180" y="3601217"/>
              <a:ext cx="630115" cy="640918"/>
              <a:chOff x="2272180" y="3601217"/>
              <a:chExt cx="630115" cy="640918"/>
            </a:xfrm>
          </p:grpSpPr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5AC13F4C-E16F-4459-48CE-6C622193182A}"/>
                  </a:ext>
                </a:extLst>
              </p:cNvPr>
              <p:cNvSpPr/>
              <p:nvPr/>
            </p:nvSpPr>
            <p:spPr bwMode="auto">
              <a:xfrm>
                <a:off x="2272180" y="3601217"/>
                <a:ext cx="630115" cy="6409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6" name="Graphic 15">
                <a:extLst>
                  <a:ext uri="{FF2B5EF4-FFF2-40B4-BE49-F238E27FC236}">
                    <a16:creationId xmlns:a16="http://schemas.microsoft.com/office/drawing/2014/main" id="{625CDAAF-5EA2-567D-0063-45E12028DE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2339260" y="3753322"/>
                <a:ext cx="481584" cy="481584"/>
              </a:xfrm>
              <a:prstGeom prst="rect">
                <a:avLst/>
              </a:prstGeom>
            </p:spPr>
          </p:pic>
        </p:grp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096578FD-0DAC-6FCF-7084-2C774AEED6B1}"/>
                </a:ext>
              </a:extLst>
            </p:cNvPr>
            <p:cNvSpPr txBox="1"/>
            <p:nvPr/>
          </p:nvSpPr>
          <p:spPr>
            <a:xfrm>
              <a:off x="2264921" y="3600796"/>
              <a:ext cx="630115" cy="141130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 lIns="182880" tIns="146304" rIns="182880" bIns="146304" rtlCol="0" anchor="ctr"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900" b="1" dirty="0">
                  <a:solidFill>
                    <a:schemeClr val="bg1"/>
                  </a:solidFill>
                </a:rPr>
                <a:t>Environment</a:t>
              </a:r>
              <a:endParaRPr lang="en-US" sz="105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C574280B-672B-C29A-E312-FF08AC3AFAB7}"/>
              </a:ext>
            </a:extLst>
          </p:cNvPr>
          <p:cNvGrpSpPr/>
          <p:nvPr/>
        </p:nvGrpSpPr>
        <p:grpSpPr>
          <a:xfrm>
            <a:off x="5565970" y="3772929"/>
            <a:ext cx="3555415" cy="2412126"/>
            <a:chOff x="5518345" y="3715779"/>
            <a:chExt cx="3555415" cy="2412126"/>
          </a:xfrm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FBE18B1F-6B2B-85FD-CB91-E8628FD6E46D}"/>
                </a:ext>
              </a:extLst>
            </p:cNvPr>
            <p:cNvSpPr/>
            <p:nvPr/>
          </p:nvSpPr>
          <p:spPr bwMode="auto">
            <a:xfrm>
              <a:off x="6365098" y="3715779"/>
              <a:ext cx="2708662" cy="2412126"/>
            </a:xfrm>
            <a:prstGeom prst="rect">
              <a:avLst/>
            </a:prstGeom>
            <a:solidFill>
              <a:srgbClr val="C0C0C0">
                <a:alpha val="50196"/>
              </a:srgbClr>
            </a:solidFill>
            <a:ln w="3175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silver layer</a:t>
              </a:r>
            </a:p>
          </p:txBody>
        </p: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7476113A-AF19-2684-AC7F-7CF932C98A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r="4635"/>
            <a:stretch/>
          </p:blipFill>
          <p:spPr>
            <a:xfrm>
              <a:off x="6637335" y="4048579"/>
              <a:ext cx="2187496" cy="160795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0D1AAA34-A5F7-C4C9-0591-24F49FB9CEDF}"/>
                </a:ext>
              </a:extLst>
            </p:cNvPr>
            <p:cNvGrpSpPr/>
            <p:nvPr/>
          </p:nvGrpSpPr>
          <p:grpSpPr>
            <a:xfrm>
              <a:off x="5518345" y="4532845"/>
              <a:ext cx="1300806" cy="448836"/>
              <a:chOff x="163597" y="3646301"/>
              <a:chExt cx="1300806" cy="448836"/>
            </a:xfrm>
          </p:grpSpPr>
          <p:sp>
            <p:nvSpPr>
              <p:cNvPr id="70" name="Arrow: Right 69">
                <a:extLst>
                  <a:ext uri="{FF2B5EF4-FFF2-40B4-BE49-F238E27FC236}">
                    <a16:creationId xmlns:a16="http://schemas.microsoft.com/office/drawing/2014/main" id="{91BFF3CA-FD07-289B-A65A-D15E7ACC13B3}"/>
                  </a:ext>
                </a:extLst>
              </p:cNvPr>
              <p:cNvSpPr/>
              <p:nvPr/>
            </p:nvSpPr>
            <p:spPr bwMode="auto">
              <a:xfrm>
                <a:off x="163597" y="3646301"/>
                <a:ext cx="1300806" cy="448836"/>
              </a:xfrm>
              <a:prstGeom prst="rightArrow">
                <a:avLst>
                  <a:gd name="adj1" fmla="val 76034"/>
                  <a:gd name="adj2" fmla="val 50000"/>
                </a:avLst>
              </a:prstGeom>
              <a:solidFill>
                <a:srgbClr val="8A0000"/>
              </a:solidFill>
              <a:ln w="19050">
                <a:solidFill>
                  <a:srgbClr val="8A0000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2743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dirty="0">
                    <a:solidFill>
                      <a:schemeClr val="bg1"/>
                    </a:solidFill>
                    <a:ea typeface="Segoe UI" pitchFamily="34" charset="0"/>
                    <a:cs typeface="Segoe UI" pitchFamily="34" charset="0"/>
                  </a:rPr>
                  <a:t>Spark job</a:t>
                </a:r>
              </a:p>
            </p:txBody>
          </p:sp>
          <p:pic>
            <p:nvPicPr>
              <p:cNvPr id="71" name="Graphic 70">
                <a:extLst>
                  <a:ext uri="{FF2B5EF4-FFF2-40B4-BE49-F238E27FC236}">
                    <a16:creationId xmlns:a16="http://schemas.microsoft.com/office/drawing/2014/main" id="{528EB8BA-8825-0662-DF17-01E8E2945A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92843" y="3696367"/>
                <a:ext cx="318434" cy="328385"/>
              </a:xfrm>
              <a:prstGeom prst="rect">
                <a:avLst/>
              </a:prstGeom>
            </p:spPr>
          </p:pic>
        </p:grp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3ADA46C6-899F-2173-EBD7-B6F09F60E5E8}"/>
              </a:ext>
            </a:extLst>
          </p:cNvPr>
          <p:cNvGrpSpPr/>
          <p:nvPr/>
        </p:nvGrpSpPr>
        <p:grpSpPr>
          <a:xfrm>
            <a:off x="8470982" y="3772929"/>
            <a:ext cx="3328282" cy="2404181"/>
            <a:chOff x="8423357" y="3715779"/>
            <a:chExt cx="3328282" cy="2404181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7CC6DAAD-1349-59A8-F3B2-B7ABB7851606}"/>
                </a:ext>
              </a:extLst>
            </p:cNvPr>
            <p:cNvSpPr/>
            <p:nvPr/>
          </p:nvSpPr>
          <p:spPr bwMode="auto">
            <a:xfrm>
              <a:off x="9042977" y="3715779"/>
              <a:ext cx="2708662" cy="2404181"/>
            </a:xfrm>
            <a:prstGeom prst="rect">
              <a:avLst/>
            </a:prstGeom>
            <a:solidFill>
              <a:srgbClr val="DAA520">
                <a:alpha val="50196"/>
              </a:srgbClr>
            </a:solidFill>
            <a:ln w="3175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gold layer</a:t>
              </a: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3EAA753C-2CBD-84DC-398F-CAC2B66B5FA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r="19711"/>
            <a:stretch/>
          </p:blipFill>
          <p:spPr>
            <a:xfrm>
              <a:off x="9519243" y="4047485"/>
              <a:ext cx="1645882" cy="155461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2BD0A0F1-F613-636E-347C-97F7BB20C3A2}"/>
                </a:ext>
              </a:extLst>
            </p:cNvPr>
            <p:cNvGrpSpPr/>
            <p:nvPr/>
          </p:nvGrpSpPr>
          <p:grpSpPr>
            <a:xfrm>
              <a:off x="8423357" y="4569755"/>
              <a:ext cx="1300806" cy="448836"/>
              <a:chOff x="163597" y="3646301"/>
              <a:chExt cx="1300806" cy="448836"/>
            </a:xfrm>
          </p:grpSpPr>
          <p:sp>
            <p:nvSpPr>
              <p:cNvPr id="73" name="Arrow: Right 72">
                <a:extLst>
                  <a:ext uri="{FF2B5EF4-FFF2-40B4-BE49-F238E27FC236}">
                    <a16:creationId xmlns:a16="http://schemas.microsoft.com/office/drawing/2014/main" id="{1CE003D3-ED34-0F05-58C7-DFC49C6EE49A}"/>
                  </a:ext>
                </a:extLst>
              </p:cNvPr>
              <p:cNvSpPr/>
              <p:nvPr/>
            </p:nvSpPr>
            <p:spPr bwMode="auto">
              <a:xfrm>
                <a:off x="163597" y="3646301"/>
                <a:ext cx="1300806" cy="448836"/>
              </a:xfrm>
              <a:prstGeom prst="rightArrow">
                <a:avLst>
                  <a:gd name="adj1" fmla="val 76034"/>
                  <a:gd name="adj2" fmla="val 50000"/>
                </a:avLst>
              </a:prstGeom>
              <a:solidFill>
                <a:srgbClr val="8A0000"/>
              </a:solidFill>
              <a:ln w="19050">
                <a:solidFill>
                  <a:srgbClr val="8A0000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2743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dirty="0">
                    <a:solidFill>
                      <a:schemeClr val="bg1"/>
                    </a:solidFill>
                    <a:ea typeface="Segoe UI" pitchFamily="34" charset="0"/>
                    <a:cs typeface="Segoe UI" pitchFamily="34" charset="0"/>
                  </a:rPr>
                  <a:t>Spark job</a:t>
                </a:r>
              </a:p>
            </p:txBody>
          </p:sp>
          <p:pic>
            <p:nvPicPr>
              <p:cNvPr id="74" name="Graphic 73">
                <a:extLst>
                  <a:ext uri="{FF2B5EF4-FFF2-40B4-BE49-F238E27FC236}">
                    <a16:creationId xmlns:a16="http://schemas.microsoft.com/office/drawing/2014/main" id="{3132D692-F199-7452-0385-B06E2FB030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92843" y="3696367"/>
                <a:ext cx="318434" cy="328385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4014519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A12BB4-0D64-71CF-E173-F290FEE34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Demo4-CreateLakehouse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0896B-98FD-C627-5730-8FBD653F9E0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846933"/>
          </a:xfrm>
        </p:spPr>
        <p:txBody>
          <a:bodyPr/>
          <a:lstStyle/>
          <a:p>
            <a:r>
              <a:rPr lang="en-US" dirty="0"/>
              <a:t>Flow to create lakehouse tables, DirectLake semantic model and report</a:t>
            </a:r>
          </a:p>
          <a:p>
            <a:pPr lvl="1"/>
            <a:r>
              <a:rPr lang="en-US" dirty="0"/>
              <a:t>Create workspace</a:t>
            </a:r>
          </a:p>
          <a:p>
            <a:pPr lvl="1"/>
            <a:r>
              <a:rPr lang="en-US" dirty="0"/>
              <a:t>Create notebook bound to lakehouse using lakehouse ID</a:t>
            </a:r>
          </a:p>
          <a:p>
            <a:pPr lvl="1"/>
            <a:r>
              <a:rPr lang="en-US" dirty="0"/>
              <a:t>Run notebook to ingest data from CSV files and generate lakehouse tables</a:t>
            </a:r>
          </a:p>
          <a:p>
            <a:pPr lvl="1"/>
            <a:r>
              <a:rPr lang="en-US" dirty="0"/>
              <a:t>Create DirectLake semantic model connected to lakehouse SQL endpoint</a:t>
            </a:r>
          </a:p>
          <a:p>
            <a:pPr lvl="1"/>
            <a:r>
              <a:rPr lang="en-US" dirty="0"/>
              <a:t>Patch DirectLake semantic model credentials and run refresh operation using Power BI REST API</a:t>
            </a:r>
          </a:p>
          <a:p>
            <a:pPr lvl="1"/>
            <a:r>
              <a:rPr lang="en-US" dirty="0"/>
              <a:t>Create new report which is bound to DirectLake semantic model</a:t>
            </a:r>
          </a:p>
          <a:p>
            <a:pPr lvl="1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12122F7-0BB4-02FE-89F6-D7938B3A82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4219"/>
          <a:stretch/>
        </p:blipFill>
        <p:spPr>
          <a:xfrm>
            <a:off x="7688325" y="3865371"/>
            <a:ext cx="3604504" cy="268508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CCBD7E78-D16E-86AE-BA46-5AC8DD6C0EDA}"/>
              </a:ext>
            </a:extLst>
          </p:cNvPr>
          <p:cNvSpPr/>
          <p:nvPr/>
        </p:nvSpPr>
        <p:spPr bwMode="auto">
          <a:xfrm>
            <a:off x="6730036" y="4881214"/>
            <a:ext cx="686020" cy="512124"/>
          </a:xfrm>
          <a:prstGeom prst="rightArrow">
            <a:avLst/>
          </a:prstGeom>
          <a:solidFill>
            <a:schemeClr val="accent4"/>
          </a:solidFill>
          <a:ln w="19050">
            <a:solidFill>
              <a:srgbClr val="6C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424955C-904F-078C-781B-692745759D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9371" y="3865371"/>
            <a:ext cx="5228397" cy="2846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7766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2175C-E454-9F6B-CFD2-B4120BBF8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Lakehouse using Create Item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DC89FC-9326-A52C-75F3-C97CF3FA7A9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500958"/>
          </a:xfrm>
        </p:spPr>
        <p:txBody>
          <a:bodyPr/>
          <a:lstStyle/>
          <a:p>
            <a:r>
              <a:rPr lang="en-US" dirty="0"/>
              <a:t>Lakehouse created without item definition – you only pass </a:t>
            </a:r>
            <a:r>
              <a:rPr lang="en-US" sz="2200" b="1" dirty="0">
                <a:solidFill>
                  <a:srgbClr val="6C0000"/>
                </a:solidFill>
              </a:rPr>
              <a:t>displayName</a:t>
            </a:r>
            <a:r>
              <a:rPr lang="en-US" dirty="0"/>
              <a:t> and </a:t>
            </a:r>
            <a:r>
              <a:rPr lang="en-US" sz="2200" b="1" dirty="0">
                <a:solidFill>
                  <a:srgbClr val="6C0000"/>
                </a:solidFill>
              </a:rPr>
              <a:t>type</a:t>
            </a:r>
            <a:endParaRPr lang="en-US" b="1" dirty="0">
              <a:solidFill>
                <a:srgbClr val="6C0000"/>
              </a:solidFill>
            </a:endParaRP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r>
              <a:rPr lang="en-US" dirty="0"/>
              <a:t>Response from Create Item includes lakehouse </a:t>
            </a:r>
            <a:r>
              <a:rPr lang="en-US" b="1" dirty="0"/>
              <a:t>id</a:t>
            </a:r>
            <a:r>
              <a:rPr lang="en-US" dirty="0"/>
              <a:t> which is require to create notebooks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Code used in developer sample application to create lakehouse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B4BCF4-B9BF-C1F3-62A8-19BFC91CDB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268" y="4793657"/>
            <a:ext cx="6327968" cy="177698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5A3B20D-E115-B34E-767D-FC77AA5A1F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6340"/>
          <a:stretch/>
        </p:blipFill>
        <p:spPr>
          <a:xfrm>
            <a:off x="904437" y="1714055"/>
            <a:ext cx="6355631" cy="99456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325DE8E-1580-0E74-00BE-AE75652766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4437" y="3336416"/>
            <a:ext cx="2510777" cy="84693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0224812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92E6F-3C12-70A2-A81A-BD07DDFDE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CreateLakehouseTables.ipynb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AA4E85-621E-3C66-A0A9-8E656413D17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077218"/>
          </a:xfrm>
        </p:spPr>
        <p:txBody>
          <a:bodyPr/>
          <a:lstStyle/>
          <a:p>
            <a:r>
              <a:rPr lang="en-US" dirty="0"/>
              <a:t>Notebook created calling </a:t>
            </a: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CreateItem</a:t>
            </a:r>
            <a:r>
              <a:rPr lang="en-US" dirty="0"/>
              <a:t> with notebook part </a:t>
            </a: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CreateLakehouseTables.ipynb</a:t>
            </a:r>
            <a:endParaRPr lang="en-US" b="1" dirty="0">
              <a:solidFill>
                <a:schemeClr val="accent3">
                  <a:lumMod val="75000"/>
                </a:schemeClr>
              </a:solidFill>
            </a:endParaRPr>
          </a:p>
          <a:p>
            <a:pPr lvl="1"/>
            <a:r>
              <a:rPr lang="en-US" dirty="0"/>
              <a:t>Notebook code and all other content stored in single JSON file with </a:t>
            </a:r>
            <a:r>
              <a:rPr lang="en-US" sz="1600" b="1" dirty="0" err="1">
                <a:solidFill>
                  <a:schemeClr val="accent3">
                    <a:lumMod val="75000"/>
                  </a:schemeClr>
                </a:solidFill>
              </a:rPr>
              <a:t>ipynb</a:t>
            </a:r>
            <a:r>
              <a:rPr lang="en-US" dirty="0"/>
              <a:t> extension</a:t>
            </a:r>
          </a:p>
          <a:p>
            <a:pPr lvl="1"/>
            <a:r>
              <a:rPr lang="en-US" b="1" dirty="0"/>
              <a:t>Note</a:t>
            </a:r>
            <a:r>
              <a:rPr lang="en-US" dirty="0"/>
              <a:t>: Fabric also supports calling 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CreateItem</a:t>
            </a:r>
            <a:r>
              <a:rPr lang="en-US" dirty="0"/>
              <a:t> with standard Python file with </a:t>
            </a:r>
            <a:r>
              <a:rPr lang="en-US" sz="1600" b="1" dirty="0" err="1">
                <a:solidFill>
                  <a:schemeClr val="accent3">
                    <a:lumMod val="75000"/>
                  </a:schemeClr>
                </a:solidFill>
              </a:rPr>
              <a:t>py</a:t>
            </a:r>
            <a:r>
              <a:rPr lang="en-US" dirty="0"/>
              <a:t> extension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E81B74-B10F-C78C-7FFF-5E63B830DB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1805" y="2567775"/>
            <a:ext cx="9923464" cy="3322926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638320407"/>
      </p:ext>
    </p:extLst>
  </p:cSld>
  <p:clrMapOvr>
    <a:masterClrMapping/>
  </p:clrMapOvr>
  <p:transition>
    <p:fade/>
  </p:transition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9DAF8E-B7E2-5532-E874-CCE289A330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Create Item Definition Part for Notebook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109422-30F2-9818-C475-32BDF6A495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816429"/>
          </a:xfrm>
        </p:spPr>
        <p:txBody>
          <a:bodyPr/>
          <a:lstStyle/>
          <a:p>
            <a:r>
              <a:rPr lang="en-US"/>
              <a:t>Notebook item template is </a:t>
            </a:r>
            <a:r>
              <a:rPr lang="en-US" sz="2000" b="1">
                <a:solidFill>
                  <a:schemeClr val="accent3">
                    <a:lumMod val="50000"/>
                  </a:schemeClr>
                </a:solidFill>
              </a:rPr>
              <a:t>.ipynb</a:t>
            </a:r>
            <a:r>
              <a:rPr lang="en-US"/>
              <a:t> file containing placeholders </a:t>
            </a:r>
          </a:p>
          <a:p>
            <a:pPr lvl="1"/>
            <a:r>
              <a:rPr lang="en-US"/>
              <a:t>Placeholders used to substitute Ids for workspace and lakehouse</a:t>
            </a:r>
          </a:p>
          <a:p>
            <a:pPr lvl="1"/>
            <a:r>
              <a:rPr lang="en-US"/>
              <a:t>This is technique used to bind new notebook to existing lakehouse</a:t>
            </a:r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endParaRPr lang="en-US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A704E7-3BA6-06BE-86E9-F5BAD515F9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5116" b="30636"/>
          <a:stretch/>
        </p:blipFill>
        <p:spPr>
          <a:xfrm>
            <a:off x="1194236" y="2715549"/>
            <a:ext cx="4026602" cy="242298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898B846-A281-F39C-0345-F42E9CC27E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3608" y="2715549"/>
            <a:ext cx="5272791" cy="242934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0BE87B6-2EF0-68E7-AA97-4E2A28294D55}"/>
              </a:ext>
            </a:extLst>
          </p:cNvPr>
          <p:cNvSpPr/>
          <p:nvPr/>
        </p:nvSpPr>
        <p:spPr bwMode="auto">
          <a:xfrm>
            <a:off x="1186355" y="2460171"/>
            <a:ext cx="4038424" cy="25537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00" b="1" dirty="0">
                <a:solidFill>
                  <a:schemeClr val="bg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Notebook Part Template with Placeholders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8C6F45C-205B-4B23-086A-621A628C60B4}"/>
              </a:ext>
            </a:extLst>
          </p:cNvPr>
          <p:cNvSpPr/>
          <p:nvPr/>
        </p:nvSpPr>
        <p:spPr bwMode="auto">
          <a:xfrm>
            <a:off x="5719666" y="2460171"/>
            <a:ext cx="5272791" cy="25537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00" b="1" dirty="0">
                <a:solidFill>
                  <a:schemeClr val="bg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Notebook Part Instance passed to Create Item API</a:t>
            </a:r>
          </a:p>
        </p:txBody>
      </p:sp>
    </p:spTree>
    <p:extLst>
      <p:ext uri="{BB962C8B-B14F-4D97-AF65-F5344CB8AC3E}">
        <p14:creationId xmlns:p14="http://schemas.microsoft.com/office/powerpoint/2010/main" val="19906713"/>
      </p:ext>
    </p:extLst>
  </p:cSld>
  <p:clrMapOvr>
    <a:masterClrMapping/>
  </p:clrMapOvr>
  <p:transition>
    <p:fade/>
  </p:transition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9DAF8E-B7E2-5532-E874-CCE289A330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/>
          <a:p>
            <a:r>
              <a:rPr lang="en-US" dirty="0"/>
              <a:t>Creating Notebook using CreateItem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109422-30F2-9818-C475-32BDF6A495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175" y="1227138"/>
            <a:ext cx="11604625" cy="3985706"/>
          </a:xfrm>
        </p:spPr>
        <p:txBody>
          <a:bodyPr/>
          <a:lstStyle/>
          <a:p>
            <a:r>
              <a:rPr lang="en-US" dirty="0"/>
              <a:t>When creating item definition with for notebook set item definition format to </a:t>
            </a:r>
            <a:r>
              <a:rPr lang="en-US" sz="2000" b="1" dirty="0" err="1">
                <a:solidFill>
                  <a:schemeClr val="accent3">
                    <a:lumMod val="75000"/>
                  </a:schemeClr>
                </a:solidFill>
              </a:rPr>
              <a:t>ipynb</a:t>
            </a:r>
            <a:endParaRPr lang="en-US" b="1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The flow in demo first creates a notebook and then calls </a:t>
            </a:r>
            <a:r>
              <a:rPr lang="en-US" sz="2000" b="1" dirty="0" err="1">
                <a:solidFill>
                  <a:schemeClr val="accent3">
                    <a:lumMod val="75000"/>
                  </a:schemeClr>
                </a:solidFill>
              </a:rPr>
              <a:t>FabricUserApi.RunNotebook</a:t>
            </a:r>
            <a:endParaRPr lang="en-US" b="1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B59DBE0-1D68-327E-00B1-088B2D1F1B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449" y="1659994"/>
            <a:ext cx="5976785" cy="239683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E95E490-B127-2918-0259-AC3A80F92F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4507" y="1774993"/>
            <a:ext cx="3612193" cy="172226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B07637A-24FE-6DB3-589F-D3CD48AB68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4449" y="4767003"/>
            <a:ext cx="9346339" cy="203702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327C48D0-EA05-1118-9518-AC4E115E7CE7}"/>
              </a:ext>
            </a:extLst>
          </p:cNvPr>
          <p:cNvSpPr/>
          <p:nvPr/>
        </p:nvSpPr>
        <p:spPr bwMode="auto">
          <a:xfrm>
            <a:off x="576076" y="2719985"/>
            <a:ext cx="686020" cy="176272"/>
          </a:xfrm>
          <a:prstGeom prst="rightArrow">
            <a:avLst>
              <a:gd name="adj1" fmla="val 56690"/>
              <a:gd name="adj2" fmla="val 75035"/>
            </a:avLst>
          </a:prstGeom>
          <a:solidFill>
            <a:schemeClr val="accent4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E7DC44F4-F0E0-0926-3C00-42E102F99B62}"/>
              </a:ext>
            </a:extLst>
          </p:cNvPr>
          <p:cNvSpPr/>
          <p:nvPr/>
        </p:nvSpPr>
        <p:spPr bwMode="auto">
          <a:xfrm flipH="1">
            <a:off x="8520146" y="2110384"/>
            <a:ext cx="528604" cy="194665"/>
          </a:xfrm>
          <a:prstGeom prst="rightArrow">
            <a:avLst>
              <a:gd name="adj1" fmla="val 56690"/>
              <a:gd name="adj2" fmla="val 75035"/>
            </a:avLst>
          </a:prstGeom>
          <a:solidFill>
            <a:schemeClr val="accent4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910036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ACED3A-8D85-C93B-2422-160E15C8F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Notebook with Job Scheduler API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53DE94-5EC4-A718-4E01-241AF7EB73F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216539"/>
          </a:xfrm>
        </p:spPr>
        <p:txBody>
          <a:bodyPr/>
          <a:lstStyle/>
          <a:p>
            <a:r>
              <a:rPr lang="en-US" dirty="0"/>
              <a:t>Job Scheduler provides generic, on-demand execution API for runnable Fabric Items</a:t>
            </a:r>
          </a:p>
          <a:p>
            <a:pPr lvl="1"/>
            <a:r>
              <a:rPr lang="en-US" dirty="0"/>
              <a:t>Used to run Notebook</a:t>
            </a:r>
          </a:p>
          <a:p>
            <a:pPr lvl="1"/>
            <a:r>
              <a:rPr lang="en-US" dirty="0"/>
              <a:t>Used to run Spark Job Definitions</a:t>
            </a:r>
          </a:p>
          <a:p>
            <a:pPr lvl="1"/>
            <a:r>
              <a:rPr lang="en-US" dirty="0"/>
              <a:t>Used to run Data Pipelines</a:t>
            </a:r>
          </a:p>
          <a:p>
            <a:pPr>
              <a:spcBef>
                <a:spcPts val="1200"/>
              </a:spcBef>
              <a:spcAft>
                <a:spcPts val="0"/>
              </a:spcAft>
            </a:pPr>
            <a:r>
              <a:rPr lang="en-US" dirty="0"/>
              <a:t>Running notebook on demand using Job Scheduler</a:t>
            </a:r>
          </a:p>
          <a:p>
            <a:pPr lvl="1">
              <a:spcBef>
                <a:spcPts val="600"/>
              </a:spcBef>
            </a:pPr>
            <a:r>
              <a:rPr lang="en-US" dirty="0"/>
              <a:t>Job Scheduler is async API similar to long-running operations (LRO)</a:t>
            </a:r>
          </a:p>
          <a:p>
            <a:pPr lvl="1"/>
            <a:r>
              <a:rPr lang="en-US" dirty="0"/>
              <a:t>Call 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Run On Demand Item Job API</a:t>
            </a:r>
            <a:r>
              <a:rPr lang="en-US" dirty="0"/>
              <a:t> passing </a:t>
            </a:r>
            <a:r>
              <a:rPr lang="en-US" sz="1600" b="1" dirty="0" err="1">
                <a:solidFill>
                  <a:schemeClr val="accent3">
                    <a:lumMod val="75000"/>
                  </a:schemeClr>
                </a:solidFill>
              </a:rPr>
              <a:t>jobType</a:t>
            </a:r>
            <a:r>
              <a:rPr lang="en-US" dirty="0"/>
              <a:t> query string parameter with value of </a:t>
            </a:r>
            <a:r>
              <a:rPr lang="en-US" sz="1600" b="1" dirty="0" err="1">
                <a:solidFill>
                  <a:schemeClr val="accent3">
                    <a:lumMod val="75000"/>
                  </a:schemeClr>
                </a:solidFill>
              </a:rPr>
              <a:t>RunNotebook</a:t>
            </a:r>
            <a:endParaRPr lang="en-US" b="1" dirty="0">
              <a:solidFill>
                <a:schemeClr val="accent3">
                  <a:lumMod val="75000"/>
                </a:schemeClr>
              </a:solidFill>
            </a:endParaRPr>
          </a:p>
          <a:p>
            <a:pPr lvl="1"/>
            <a:r>
              <a:rPr lang="en-US" dirty="0"/>
              <a:t>Successful call returns 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202 Accepted</a:t>
            </a:r>
            <a:r>
              <a:rPr lang="en-US" dirty="0"/>
              <a:t> and response header values for 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Location</a:t>
            </a:r>
            <a:r>
              <a:rPr lang="en-US" dirty="0"/>
              <a:t> and 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Retry-After</a:t>
            </a:r>
            <a:endParaRPr lang="en-US" b="1" dirty="0">
              <a:solidFill>
                <a:schemeClr val="accent3">
                  <a:lumMod val="75000"/>
                </a:schemeClr>
              </a:solidFill>
            </a:endParaRPr>
          </a:p>
          <a:p>
            <a:pPr lvl="1"/>
            <a:r>
              <a:rPr lang="en-US" dirty="0"/>
              <a:t>You can use 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ExecutePostRequest</a:t>
            </a:r>
            <a:r>
              <a:rPr lang="en-US" dirty="0"/>
              <a:t> to poll and wait for </a:t>
            </a:r>
            <a:r>
              <a:rPr lang="en-US" sz="1600" b="1" dirty="0" err="1">
                <a:solidFill>
                  <a:schemeClr val="accent3">
                    <a:lumMod val="75000"/>
                  </a:schemeClr>
                </a:solidFill>
              </a:rPr>
              <a:t>RunNotebook</a:t>
            </a:r>
            <a:r>
              <a:rPr lang="en-US" dirty="0"/>
              <a:t> job to complete</a:t>
            </a:r>
          </a:p>
          <a:p>
            <a:pPr>
              <a:spcBef>
                <a:spcPts val="1800"/>
              </a:spcBef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7DA8705-125C-EAA0-628E-667E130605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627" y="4857242"/>
            <a:ext cx="9857896" cy="181968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67835057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DFF761-1D1D-48BD-F53A-07935D859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Fabric User API Design and Architecture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4CA1D6-9C5D-3332-2286-71FDB8AAB9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5232202"/>
          </a:xfrm>
        </p:spPr>
        <p:txBody>
          <a:bodyPr/>
          <a:lstStyle/>
          <a:p>
            <a:r>
              <a:rPr lang="en-US" dirty="0"/>
              <a:t>Fabric User API used to create and manage workspaces and workspace items</a:t>
            </a:r>
          </a:p>
          <a:p>
            <a:pPr lvl="1"/>
            <a:r>
              <a:rPr lang="en-US" dirty="0"/>
              <a:t>Fabric User API designed to be accessible to </a:t>
            </a:r>
            <a:r>
              <a:rPr lang="en-US" sz="1600" b="1" dirty="0">
                <a:solidFill>
                  <a:srgbClr val="8A0000"/>
                </a:solidFill>
              </a:rPr>
              <a:t>any</a:t>
            </a:r>
            <a:r>
              <a:rPr lang="en-US" dirty="0"/>
              <a:t> developer on </a:t>
            </a:r>
            <a:r>
              <a:rPr lang="en-US" sz="1600" b="1" dirty="0">
                <a:solidFill>
                  <a:srgbClr val="8A0000"/>
                </a:solidFill>
              </a:rPr>
              <a:t>any</a:t>
            </a:r>
            <a:r>
              <a:rPr lang="en-US" dirty="0"/>
              <a:t> development platform</a:t>
            </a:r>
          </a:p>
          <a:p>
            <a:pPr lvl="1"/>
            <a:r>
              <a:rPr lang="en-US" dirty="0"/>
              <a:t>Built using principles of REST and open security standards (OAuth2 and Open ID Connect)</a:t>
            </a:r>
          </a:p>
          <a:p>
            <a:pPr lvl="1"/>
            <a:r>
              <a:rPr lang="en-US" dirty="0"/>
              <a:t>Public cloud endpoint accessible through base URL of </a:t>
            </a:r>
            <a:r>
              <a:rPr lang="en-US" sz="1600" b="1" dirty="0">
                <a:solidFill>
                  <a:srgbClr val="8A0000"/>
                </a:solidFill>
              </a:rPr>
              <a:t>https://api.fabric.microsoft.com/v1</a:t>
            </a:r>
            <a:endParaRPr lang="en-US" b="1" dirty="0">
              <a:solidFill>
                <a:srgbClr val="8A0000"/>
              </a:solidFill>
            </a:endParaRPr>
          </a:p>
          <a:p>
            <a:pPr lvl="1"/>
            <a:r>
              <a:rPr lang="en-US" dirty="0"/>
              <a:t>Fabric User API can be called as a [</a:t>
            </a:r>
            <a:r>
              <a:rPr lang="en-US" sz="1600" b="1" dirty="0">
                <a:solidFill>
                  <a:srgbClr val="6C0000"/>
                </a:solidFill>
              </a:rPr>
              <a:t>user</a:t>
            </a:r>
            <a:r>
              <a:rPr lang="en-US" dirty="0"/>
              <a:t>] or as a [</a:t>
            </a:r>
            <a:r>
              <a:rPr lang="en-US" sz="1600" b="1" dirty="0">
                <a:solidFill>
                  <a:srgbClr val="6C0000"/>
                </a:solidFill>
              </a:rPr>
              <a:t>service principal</a:t>
            </a:r>
            <a:r>
              <a:rPr lang="en-US" dirty="0"/>
              <a:t>]</a:t>
            </a:r>
            <a:r>
              <a:rPr lang="en-US" sz="1800" b="1" dirty="0">
                <a:solidFill>
                  <a:srgbClr val="6C0000"/>
                </a:solidFill>
              </a:rPr>
              <a:t>*</a:t>
            </a:r>
            <a:endParaRPr lang="en-US" b="1" dirty="0">
              <a:solidFill>
                <a:srgbClr val="6C0000"/>
              </a:solidFill>
            </a:endParaRPr>
          </a:p>
          <a:p>
            <a:pPr lvl="1"/>
            <a:r>
              <a:rPr lang="en-US" dirty="0"/>
              <a:t>Caller must first acquire access token for Fabric User API from Azure AD </a:t>
            </a:r>
          </a:p>
          <a:p>
            <a:pPr lvl="1"/>
            <a:r>
              <a:rPr lang="en-US" dirty="0"/>
              <a:t>Caller must transmit access token in all API calls using </a:t>
            </a:r>
            <a:r>
              <a:rPr lang="en-US" sz="1600" b="1" dirty="0">
                <a:solidFill>
                  <a:srgbClr val="8A0000"/>
                </a:solidFill>
              </a:rPr>
              <a:t>Authorization</a:t>
            </a:r>
            <a:r>
              <a:rPr lang="en-US" dirty="0"/>
              <a:t> header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1"/>
            <a:r>
              <a:rPr lang="en-US" sz="1800" b="1" dirty="0">
                <a:solidFill>
                  <a:srgbClr val="6C0000"/>
                </a:solidFill>
              </a:rPr>
              <a:t>CAVEAT</a:t>
            </a:r>
            <a:r>
              <a:rPr lang="en-US" dirty="0"/>
              <a:t> – There is no .NET SDK for the Fabric REST APIs yet – that will come sometime in the future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42D6C16-F4EE-C164-2946-1DA9ABF02DD3}"/>
              </a:ext>
            </a:extLst>
          </p:cNvPr>
          <p:cNvSpPr/>
          <p:nvPr/>
        </p:nvSpPr>
        <p:spPr bwMode="auto">
          <a:xfrm>
            <a:off x="1246124" y="3947965"/>
            <a:ext cx="2102069" cy="189019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Your Application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016D9BB-2D21-F766-BE34-E85EAE9EDB46}"/>
              </a:ext>
            </a:extLst>
          </p:cNvPr>
          <p:cNvSpPr/>
          <p:nvPr/>
        </p:nvSpPr>
        <p:spPr bwMode="auto">
          <a:xfrm>
            <a:off x="8633963" y="3955098"/>
            <a:ext cx="2102069" cy="1890198"/>
          </a:xfrm>
          <a:prstGeom prst="rect">
            <a:avLst/>
          </a:prstGeom>
          <a:solidFill>
            <a:srgbClr val="16786D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Fabric User APIs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19F60A9-723B-9497-9F85-CC98C39216E4}"/>
              </a:ext>
            </a:extLst>
          </p:cNvPr>
          <p:cNvGrpSpPr/>
          <p:nvPr/>
        </p:nvGrpSpPr>
        <p:grpSpPr>
          <a:xfrm>
            <a:off x="3524308" y="3955098"/>
            <a:ext cx="4813740" cy="1789481"/>
            <a:chOff x="3524308" y="3955098"/>
            <a:chExt cx="4813740" cy="1789481"/>
          </a:xfrm>
        </p:grpSpPr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913CC549-2E75-59C7-C5DA-670C2DDFCFEF}"/>
                </a:ext>
              </a:extLst>
            </p:cNvPr>
            <p:cNvSpPr/>
            <p:nvPr/>
          </p:nvSpPr>
          <p:spPr bwMode="auto">
            <a:xfrm>
              <a:off x="3524309" y="3955098"/>
              <a:ext cx="4813739" cy="937966"/>
            </a:xfrm>
            <a:prstGeom prst="rightArrow">
              <a:avLst>
                <a:gd name="adj1" fmla="val 66153"/>
                <a:gd name="adj2" fmla="val 93548"/>
              </a:avLst>
            </a:prstGeom>
            <a:solidFill>
              <a:srgbClr val="F0F8FF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100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FC9F703-22F5-849D-B4C4-56B3A4F8EC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18196" y="4180306"/>
              <a:ext cx="3398815" cy="449619"/>
            </a:xfrm>
            <a:prstGeom prst="rect">
              <a:avLst/>
            </a:prstGeom>
          </p:spPr>
        </p:pic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E942EEBE-7073-57BE-1841-5EAE5A63FEC0}"/>
                </a:ext>
              </a:extLst>
            </p:cNvPr>
            <p:cNvSpPr/>
            <p:nvPr/>
          </p:nvSpPr>
          <p:spPr bwMode="auto">
            <a:xfrm>
              <a:off x="5082125" y="4405115"/>
              <a:ext cx="1934886" cy="118927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  <a:alpha val="78000"/>
              </a:schemeClr>
            </a:solidFill>
            <a:ln w="12700">
              <a:solidFill>
                <a:schemeClr val="bg2">
                  <a:lumMod val="8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 dirty="0">
                  <a:solidFill>
                    <a:srgbClr val="8A0000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access token</a:t>
              </a:r>
            </a:p>
          </p:txBody>
        </p:sp>
        <p:sp>
          <p:nvSpPr>
            <p:cNvPr id="12" name="Arrow: Right 11">
              <a:extLst>
                <a:ext uri="{FF2B5EF4-FFF2-40B4-BE49-F238E27FC236}">
                  <a16:creationId xmlns:a16="http://schemas.microsoft.com/office/drawing/2014/main" id="{76B5A84C-F9F5-F100-5998-C1DDECAD9CDB}"/>
                </a:ext>
              </a:extLst>
            </p:cNvPr>
            <p:cNvSpPr/>
            <p:nvPr/>
          </p:nvSpPr>
          <p:spPr bwMode="auto">
            <a:xfrm flipH="1">
              <a:off x="3524308" y="5094709"/>
              <a:ext cx="4813738" cy="473079"/>
            </a:xfrm>
            <a:prstGeom prst="rightArrow">
              <a:avLst>
                <a:gd name="adj1" fmla="val 66153"/>
                <a:gd name="adj2" fmla="val 93548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00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Arial" panose="020B0604020202020204" pitchFamily="34" charset="0"/>
                </a:rPr>
                <a:t>HTTP Response: 200 OK</a:t>
              </a: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14757A62-7A21-063F-39A9-56173888D37F}"/>
                </a:ext>
              </a:extLst>
            </p:cNvPr>
            <p:cNvSpPr/>
            <p:nvPr/>
          </p:nvSpPr>
          <p:spPr bwMode="auto">
            <a:xfrm>
              <a:off x="6016180" y="4893064"/>
              <a:ext cx="1239300" cy="851515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100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JSON Result</a:t>
              </a:r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F832050B-B3A3-29B8-8240-266E7E8B047D}"/>
              </a:ext>
            </a:extLst>
          </p:cNvPr>
          <p:cNvSpPr/>
          <p:nvPr/>
        </p:nvSpPr>
        <p:spPr bwMode="auto">
          <a:xfrm>
            <a:off x="9715400" y="2919432"/>
            <a:ext cx="2209798" cy="51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b="1" dirty="0">
                <a:solidFill>
                  <a:schemeClr val="accent3">
                    <a:lumMod val="75000"/>
                  </a:schemeClr>
                </a:solidFill>
                <a:ea typeface="Segoe UI" pitchFamily="34" charset="0"/>
                <a:cs typeface="Segoe UI" pitchFamily="34" charset="0"/>
              </a:rPr>
              <a:t>service principal support expected by May 2024</a:t>
            </a:r>
          </a:p>
        </p:txBody>
      </p:sp>
    </p:spTree>
    <p:extLst>
      <p:ext uri="{BB962C8B-B14F-4D97-AF65-F5344CB8AC3E}">
        <p14:creationId xmlns:p14="http://schemas.microsoft.com/office/powerpoint/2010/main" val="317133200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A1CEAB-6E7C-C02F-7C2B-8245905C2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Monitoring Job Instance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9D79A9-19E3-5290-01FA-CC1930473E2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616101"/>
          </a:xfrm>
        </p:spPr>
        <p:txBody>
          <a:bodyPr/>
          <a:lstStyle/>
          <a:p>
            <a:r>
              <a:rPr lang="en-US" dirty="0"/>
              <a:t>Use GET request to </a:t>
            </a:r>
            <a:r>
              <a:rPr lang="en-US" sz="2000" b="1" dirty="0">
                <a:solidFill>
                  <a:srgbClr val="6C0000"/>
                </a:solidFill>
              </a:rPr>
              <a:t>Job Scheduler - Get Item Job Instance</a:t>
            </a:r>
            <a:r>
              <a:rPr lang="en-US" dirty="0"/>
              <a:t> API</a:t>
            </a:r>
          </a:p>
          <a:p>
            <a:pPr lvl="1"/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Get Item Job Instance</a:t>
            </a:r>
            <a:r>
              <a:rPr lang="en-US" dirty="0"/>
              <a:t> URL available in 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Location</a:t>
            </a:r>
            <a:r>
              <a:rPr lang="en-US" dirty="0"/>
              <a:t> response header returned by initial POST request</a:t>
            </a:r>
          </a:p>
          <a:p>
            <a:pPr lvl="1">
              <a:spcBef>
                <a:spcPts val="600"/>
              </a:spcBef>
            </a:pP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/workspaces/</a:t>
            </a:r>
            <a:r>
              <a:rPr lang="en-US" dirty="0"/>
              <a:t>{</a:t>
            </a:r>
            <a:r>
              <a:rPr lang="en-US" sz="1400" dirty="0"/>
              <a:t>WORKSPACE_ID</a:t>
            </a:r>
            <a:r>
              <a:rPr lang="en-US" dirty="0"/>
              <a:t>}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/items/</a:t>
            </a:r>
            <a:r>
              <a:rPr lang="en-US" dirty="0"/>
              <a:t>{</a:t>
            </a:r>
            <a:r>
              <a:rPr lang="en-US" sz="1400" dirty="0"/>
              <a:t>WORKSPACE_ID</a:t>
            </a:r>
            <a:r>
              <a:rPr lang="en-US" dirty="0"/>
              <a:t>}</a:t>
            </a:r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/jobs/instances/</a:t>
            </a:r>
            <a:r>
              <a:rPr lang="en-US" dirty="0"/>
              <a:t>{</a:t>
            </a:r>
            <a:r>
              <a:rPr lang="en-US" sz="1400" dirty="0"/>
              <a:t>INSTANCE_ID</a:t>
            </a:r>
            <a:r>
              <a:rPr lang="en-US" dirty="0"/>
              <a:t>}</a:t>
            </a:r>
          </a:p>
          <a:p>
            <a:pPr>
              <a:spcBef>
                <a:spcPts val="2400"/>
              </a:spcBef>
            </a:pPr>
            <a:r>
              <a:rPr lang="en-US" dirty="0"/>
              <a:t>Checking on a job instance status</a:t>
            </a:r>
          </a:p>
          <a:p>
            <a:pPr lvl="1"/>
            <a:r>
              <a:rPr lang="en-US" dirty="0"/>
              <a:t>Allows you to see if job has completed or still in progress</a:t>
            </a:r>
          </a:p>
          <a:p>
            <a:pPr lvl="1"/>
            <a:r>
              <a:rPr lang="en-US" dirty="0"/>
              <a:t>Status value moves from 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InProgress</a:t>
            </a:r>
            <a:r>
              <a:rPr lang="en-US" dirty="0"/>
              <a:t> and 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Completed</a:t>
            </a:r>
            <a:r>
              <a:rPr lang="en-US" dirty="0"/>
              <a:t> when job has successfully completed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979C378-C890-CD96-A9AB-EADDD06B4A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8" t="1" r="-1066" b="3286"/>
          <a:stretch/>
        </p:blipFill>
        <p:spPr>
          <a:xfrm>
            <a:off x="1286454" y="3961658"/>
            <a:ext cx="10459910" cy="147181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76E4438-1E13-4FD6-59A7-C615526066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6454" y="3963832"/>
            <a:ext cx="10459910" cy="147181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F3BD7C18-8F4E-0F1D-D1D3-F0CDB66062B4}"/>
              </a:ext>
            </a:extLst>
          </p:cNvPr>
          <p:cNvSpPr/>
          <p:nvPr/>
        </p:nvSpPr>
        <p:spPr bwMode="auto">
          <a:xfrm>
            <a:off x="8469497" y="5232767"/>
            <a:ext cx="562059" cy="252153"/>
          </a:xfrm>
          <a:prstGeom prst="rightArrow">
            <a:avLst>
              <a:gd name="adj1" fmla="val 55099"/>
              <a:gd name="adj2" fmla="val 60975"/>
            </a:avLst>
          </a:prstGeom>
          <a:solidFill>
            <a:schemeClr val="accent4"/>
          </a:solidFill>
          <a:ln w="12700">
            <a:solidFill>
              <a:schemeClr val="accent3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050" b="1" dirty="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409744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0824C3E4-AC18-AC90-FE17-9D6C4DD195B1}"/>
              </a:ext>
            </a:extLst>
          </p:cNvPr>
          <p:cNvSpPr/>
          <p:nvPr/>
        </p:nvSpPr>
        <p:spPr>
          <a:xfrm>
            <a:off x="1828800" y="3110753"/>
            <a:ext cx="7055223" cy="369327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3152" bIns="91440" rtlCol="0" anchor="b"/>
          <a:lstStyle/>
          <a:p>
            <a:pPr algn="ctr"/>
            <a:r>
              <a:rPr lang="en-US" sz="1100" b="1" dirty="0">
                <a:solidFill>
                  <a:schemeClr val="bg2">
                    <a:lumMod val="65000"/>
                  </a:schemeClr>
                </a:solidFill>
              </a:rPr>
              <a:t>ISV AAD Tenant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52A8C7-66ED-A6A8-A2E0-8353C1ACD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Exposing Data to Consumers through the SQL Endpoint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5952AF-CA40-886F-AFFB-B2B80544BB3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303195"/>
          </a:xfrm>
        </p:spPr>
        <p:txBody>
          <a:bodyPr/>
          <a:lstStyle/>
          <a:p>
            <a:r>
              <a:rPr lang="en-US" dirty="0"/>
              <a:t>Table data in lakehouse tables accessible through SQL endpoint</a:t>
            </a:r>
          </a:p>
          <a:p>
            <a:pPr lvl="1"/>
            <a:r>
              <a:rPr lang="en-US" dirty="0"/>
              <a:t>SQL endpoint automatically created for lakehouse</a:t>
            </a:r>
          </a:p>
          <a:p>
            <a:pPr lvl="1"/>
            <a:r>
              <a:rPr lang="en-US" dirty="0"/>
              <a:t>SQL endpoint provides read-only access for executing queries</a:t>
            </a:r>
          </a:p>
          <a:p>
            <a:pPr lvl="1"/>
            <a:r>
              <a:rPr lang="en-US" dirty="0"/>
              <a:t>SQL endpoint provides data access to wide range of SQL-based applications</a:t>
            </a:r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2570B2C-EA54-A04F-F529-4B10E4B395E2}"/>
              </a:ext>
            </a:extLst>
          </p:cNvPr>
          <p:cNvSpPr/>
          <p:nvPr/>
        </p:nvSpPr>
        <p:spPr>
          <a:xfrm>
            <a:off x="2127013" y="3355527"/>
            <a:ext cx="3399639" cy="3033032"/>
          </a:xfrm>
          <a:prstGeom prst="rect">
            <a:avLst/>
          </a:prstGeom>
          <a:solidFill>
            <a:srgbClr val="EFF4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3152" bIns="91440" rtlCol="0" anchor="b"/>
          <a:lstStyle/>
          <a:p>
            <a:pPr algn="ctr"/>
            <a:r>
              <a:rPr lang="en-US" sz="1100" b="1" dirty="0">
                <a:solidFill>
                  <a:schemeClr val="bg2">
                    <a:lumMod val="65000"/>
                  </a:schemeClr>
                </a:solidFill>
              </a:rPr>
              <a:t>Customer Tenant Workspace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F12022A-9C1A-C8E5-F968-A01274702B7D}"/>
              </a:ext>
            </a:extLst>
          </p:cNvPr>
          <p:cNvGrpSpPr/>
          <p:nvPr/>
        </p:nvGrpSpPr>
        <p:grpSpPr>
          <a:xfrm>
            <a:off x="2439598" y="3636981"/>
            <a:ext cx="2045558" cy="2270566"/>
            <a:chOff x="3458128" y="3420938"/>
            <a:chExt cx="5216716" cy="221692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26F5836-E13C-D342-3170-3C3D268E55B0}"/>
                </a:ext>
              </a:extLst>
            </p:cNvPr>
            <p:cNvSpPr/>
            <p:nvPr/>
          </p:nvSpPr>
          <p:spPr bwMode="auto">
            <a:xfrm>
              <a:off x="3458128" y="3420938"/>
              <a:ext cx="5216716" cy="22169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5760" tIns="82296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6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Lakehouse</a:t>
              </a:r>
              <a:endParaRPr lang="en-US" sz="12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77B5F36E-8281-BE2B-2B69-3430F82AAE5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582293" y="3465839"/>
              <a:ext cx="353482" cy="230903"/>
            </a:xfrm>
            <a:prstGeom prst="rect">
              <a:avLst/>
            </a:prstGeom>
          </p:spPr>
        </p:pic>
      </p:grpSp>
      <p:pic>
        <p:nvPicPr>
          <p:cNvPr id="33" name="Picture 32">
            <a:extLst>
              <a:ext uri="{FF2B5EF4-FFF2-40B4-BE49-F238E27FC236}">
                <a16:creationId xmlns:a16="http://schemas.microsoft.com/office/drawing/2014/main" id="{B06606A0-AE80-C9CE-7205-66FD77128AD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9711"/>
          <a:stretch/>
        </p:blipFill>
        <p:spPr>
          <a:xfrm>
            <a:off x="2558906" y="4027219"/>
            <a:ext cx="1741085" cy="1644539"/>
          </a:xfrm>
          <a:prstGeom prst="rect">
            <a:avLst/>
          </a:prstGeom>
          <a:ln>
            <a:noFill/>
          </a:ln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48B411E6-C9F0-30C4-C362-1008E0A52F18}"/>
              </a:ext>
            </a:extLst>
          </p:cNvPr>
          <p:cNvSpPr/>
          <p:nvPr/>
        </p:nvSpPr>
        <p:spPr bwMode="auto">
          <a:xfrm rot="5400000">
            <a:off x="3811150" y="4499482"/>
            <a:ext cx="2262888" cy="537883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bg2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SQL Endpoint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12937FD-5A4E-0E3E-7BDD-A1AA1D6C030C}"/>
              </a:ext>
            </a:extLst>
          </p:cNvPr>
          <p:cNvGrpSpPr/>
          <p:nvPr/>
        </p:nvGrpSpPr>
        <p:grpSpPr>
          <a:xfrm>
            <a:off x="5361400" y="3380045"/>
            <a:ext cx="2448212" cy="722051"/>
            <a:chOff x="4454100" y="3498614"/>
            <a:chExt cx="2448212" cy="722051"/>
          </a:xfrm>
        </p:grpSpPr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15F04717-5085-C94F-4FE9-FB7741F1EB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54100" y="3859640"/>
              <a:ext cx="1033035" cy="245906"/>
            </a:xfrm>
            <a:prstGeom prst="straightConnector1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rgbClr val="82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5F2FBF86-FA9B-E17A-5F25-BFC3DD124D25}"/>
                </a:ext>
              </a:extLst>
            </p:cNvPr>
            <p:cNvSpPr/>
            <p:nvPr/>
          </p:nvSpPr>
          <p:spPr>
            <a:xfrm>
              <a:off x="5466115" y="3498614"/>
              <a:ext cx="1436197" cy="722051"/>
            </a:xfrm>
            <a:prstGeom prst="rect">
              <a:avLst/>
            </a:prstGeom>
            <a:solidFill>
              <a:srgbClr val="EFF4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ctr"/>
            <a:lstStyle/>
            <a:p>
              <a:pPr algn="ctr"/>
              <a:r>
                <a:rPr lang="en-US" sz="1000" b="1" dirty="0">
                  <a:solidFill>
                    <a:schemeClr val="tx1"/>
                  </a:solidFill>
                </a:rPr>
                <a:t>SQL-based</a:t>
              </a:r>
            </a:p>
            <a:p>
              <a:pPr algn="ctr"/>
              <a:r>
                <a:rPr lang="en-US" sz="1000" b="1" i="1" dirty="0">
                  <a:solidFill>
                    <a:schemeClr val="tx1"/>
                  </a:solidFill>
                </a:rPr>
                <a:t>Reporting Tools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ED1FFB32-83EC-3E0B-FAC0-BB0533E05E67}"/>
              </a:ext>
            </a:extLst>
          </p:cNvPr>
          <p:cNvGrpSpPr/>
          <p:nvPr/>
        </p:nvGrpSpPr>
        <p:grpSpPr>
          <a:xfrm>
            <a:off x="5339685" y="4436854"/>
            <a:ext cx="2469927" cy="722051"/>
            <a:chOff x="4432385" y="4351612"/>
            <a:chExt cx="2469927" cy="722051"/>
          </a:xfrm>
        </p:grpSpPr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86662DD4-0D69-32E2-9C89-BE08F4E671A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32385" y="4712637"/>
              <a:ext cx="1033730" cy="1"/>
            </a:xfrm>
            <a:prstGeom prst="straightConnector1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rgbClr val="82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21A54588-C7DF-08C7-F37B-E1282B3EBC08}"/>
                </a:ext>
              </a:extLst>
            </p:cNvPr>
            <p:cNvSpPr/>
            <p:nvPr/>
          </p:nvSpPr>
          <p:spPr>
            <a:xfrm>
              <a:off x="5466115" y="4351612"/>
              <a:ext cx="1436197" cy="722051"/>
            </a:xfrm>
            <a:prstGeom prst="rect">
              <a:avLst/>
            </a:prstGeom>
            <a:solidFill>
              <a:srgbClr val="EFF4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ctr"/>
            <a:lstStyle/>
            <a:p>
              <a:pPr algn="ctr"/>
              <a:r>
                <a:rPr lang="en-US" sz="1000" b="1" dirty="0">
                  <a:solidFill>
                    <a:schemeClr val="tx1"/>
                  </a:solidFill>
                </a:rPr>
                <a:t>SQL-based</a:t>
              </a:r>
            </a:p>
            <a:p>
              <a:pPr algn="ctr"/>
              <a:r>
                <a:rPr lang="en-US" sz="1000" b="1" i="1" dirty="0">
                  <a:solidFill>
                    <a:schemeClr val="tx1"/>
                  </a:solidFill>
                </a:rPr>
                <a:t>Export Utilities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728D94DD-46F0-07FC-B848-E6B1E886D859}"/>
              </a:ext>
            </a:extLst>
          </p:cNvPr>
          <p:cNvGrpSpPr/>
          <p:nvPr/>
        </p:nvGrpSpPr>
        <p:grpSpPr>
          <a:xfrm>
            <a:off x="5305442" y="5493662"/>
            <a:ext cx="2504170" cy="722051"/>
            <a:chOff x="4403585" y="5207007"/>
            <a:chExt cx="2504170" cy="722051"/>
          </a:xfrm>
        </p:grpSpPr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1A84A127-FBF3-A3A7-3531-0F788C30D7C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03585" y="5294338"/>
              <a:ext cx="1067973" cy="273695"/>
            </a:xfrm>
            <a:prstGeom prst="straightConnector1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rgbClr val="82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27EDFFCE-9288-10C4-666D-B878C95CF3CE}"/>
                </a:ext>
              </a:extLst>
            </p:cNvPr>
            <p:cNvSpPr/>
            <p:nvPr/>
          </p:nvSpPr>
          <p:spPr>
            <a:xfrm>
              <a:off x="5471558" y="5207007"/>
              <a:ext cx="1436197" cy="722051"/>
            </a:xfrm>
            <a:prstGeom prst="rect">
              <a:avLst/>
            </a:prstGeom>
            <a:solidFill>
              <a:srgbClr val="EFF4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ctr"/>
            <a:lstStyle/>
            <a:p>
              <a:pPr algn="ctr"/>
              <a:r>
                <a:rPr lang="en-US" sz="1000" b="1" dirty="0">
                  <a:solidFill>
                    <a:schemeClr val="tx1"/>
                  </a:solidFill>
                </a:rPr>
                <a:t>Custom SQL-based Applications</a:t>
              </a:r>
              <a:endParaRPr lang="en-US" sz="1000" b="1" i="1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0650730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CC11C-A879-3223-0690-C8BA563E39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Lakehouse Properties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DCDAE8-60C0-ADD1-3E2A-B569B57DFC8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5455340"/>
          </a:xfrm>
        </p:spPr>
        <p:txBody>
          <a:bodyPr/>
          <a:lstStyle/>
          <a:p>
            <a:r>
              <a:rPr lang="en-US" dirty="0"/>
              <a:t>Retrieve lakehouse properties by executing GET request through </a:t>
            </a: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/lakehouses</a:t>
            </a:r>
            <a:r>
              <a:rPr lang="en-US" dirty="0"/>
              <a:t> endpoint</a:t>
            </a:r>
          </a:p>
          <a:p>
            <a:pPr lvl="1"/>
            <a:r>
              <a:rPr lang="en-US" dirty="0"/>
              <a:t>GET request with target URL of </a:t>
            </a:r>
            <a:r>
              <a:rPr lang="en-US" b="1" dirty="0"/>
              <a:t>/workspaces/</a:t>
            </a:r>
            <a:r>
              <a:rPr lang="en-US" sz="1600" dirty="0"/>
              <a:t>{WORKSPACE_ID}</a:t>
            </a:r>
            <a:r>
              <a:rPr lang="en-US" b="1" dirty="0"/>
              <a:t>/lakehouses/</a:t>
            </a:r>
            <a:r>
              <a:rPr lang="en-US" sz="1600" dirty="0"/>
              <a:t>{LAKEHOUSE_ID}</a:t>
            </a:r>
            <a:endParaRPr lang="en-US" dirty="0"/>
          </a:p>
          <a:p>
            <a:pPr lvl="1"/>
            <a:r>
              <a:rPr lang="en-US" dirty="0"/>
              <a:t>JSON response provides </a:t>
            </a:r>
            <a:r>
              <a:rPr lang="en-US" sz="1600" b="1" dirty="0" err="1">
                <a:solidFill>
                  <a:schemeClr val="accent3">
                    <a:lumMod val="75000"/>
                  </a:schemeClr>
                </a:solidFill>
              </a:rPr>
              <a:t>sqlEndpointProperties</a:t>
            </a:r>
            <a:r>
              <a:rPr lang="en-US" dirty="0"/>
              <a:t> data required to create semantic model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Response also contains OneLake path properties used to access lakehouse storage</a:t>
            </a:r>
          </a:p>
          <a:p>
            <a:pPr lvl="1"/>
            <a:r>
              <a:rPr lang="en-US" dirty="0"/>
              <a:t>These paths can be used together with 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ADLS Gen2 APIs</a:t>
            </a:r>
            <a:r>
              <a:rPr lang="en-US" dirty="0"/>
              <a:t> to read and write files to and from lakehouse</a:t>
            </a:r>
          </a:p>
          <a:p>
            <a:pPr lvl="1"/>
            <a:r>
              <a:rPr lang="en-US" sz="1600" b="1" dirty="0" err="1">
                <a:solidFill>
                  <a:schemeClr val="accent3">
                    <a:lumMod val="75000"/>
                  </a:schemeClr>
                </a:solidFill>
              </a:rPr>
              <a:t>oneLakeFilesPath</a:t>
            </a:r>
            <a:r>
              <a:rPr lang="en-US" dirty="0"/>
              <a:t> property contains path to unmanaged 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Files</a:t>
            </a:r>
            <a:r>
              <a:rPr lang="en-US" dirty="0"/>
              <a:t> section of lakehouse file system</a:t>
            </a:r>
          </a:p>
          <a:p>
            <a:pPr lvl="1"/>
            <a:r>
              <a:rPr lang="en-US" sz="1600" b="1" dirty="0" err="1">
                <a:solidFill>
                  <a:schemeClr val="accent3">
                    <a:lumMod val="75000"/>
                  </a:schemeClr>
                </a:solidFill>
              </a:rPr>
              <a:t>oneLakeTablesPath</a:t>
            </a:r>
            <a:r>
              <a:rPr lang="en-US" dirty="0"/>
              <a:t> property contains path to managed 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Table</a:t>
            </a:r>
            <a:r>
              <a:rPr lang="en-US" dirty="0"/>
              <a:t> section of lakehouse file system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AE8DAB-9D9A-79ED-C72D-C90DBAC373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6798" y="2463997"/>
            <a:ext cx="9141275" cy="254532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6144882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F0F00-219F-381A-AC1A-CAC5077D9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Semantic Models on Lakehouse Tables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BDEC8A-0B52-79EE-76B6-EE67BB79E50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215991"/>
          </a:xfrm>
        </p:spPr>
        <p:txBody>
          <a:bodyPr/>
          <a:lstStyle/>
          <a:p>
            <a:r>
              <a:rPr lang="en-US" dirty="0"/>
              <a:t>Creating semantic model on lakehouse tables uses </a:t>
            </a:r>
            <a:r>
              <a:rPr lang="en-US" sz="2400" b="1" dirty="0">
                <a:solidFill>
                  <a:schemeClr val="accent3">
                    <a:lumMod val="75000"/>
                  </a:schemeClr>
                </a:solidFill>
              </a:rPr>
              <a:t>DirectLake mode</a:t>
            </a:r>
            <a:endParaRPr lang="en-US" b="1" dirty="0">
              <a:solidFill>
                <a:schemeClr val="accent3">
                  <a:lumMod val="75000"/>
                </a:schemeClr>
              </a:solidFill>
            </a:endParaRPr>
          </a:p>
          <a:p>
            <a:pPr lvl="1"/>
            <a:r>
              <a:rPr lang="en-US" dirty="0"/>
              <a:t>Semantic model created by passing </a:t>
            </a: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model.bim</a:t>
            </a:r>
            <a:r>
              <a:rPr lang="en-US" dirty="0"/>
              <a:t> to </a:t>
            </a: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Create Item</a:t>
            </a:r>
            <a:r>
              <a:rPr lang="en-US" dirty="0"/>
              <a:t> API</a:t>
            </a:r>
          </a:p>
          <a:p>
            <a:pPr lvl="1"/>
            <a:r>
              <a:rPr lang="en-US" dirty="0"/>
              <a:t>Semantic model allow you to define relationships, measures, hierarchies, etc.</a:t>
            </a:r>
          </a:p>
          <a:p>
            <a:pPr lvl="1"/>
            <a:r>
              <a:rPr lang="en-US" dirty="0"/>
              <a:t>DirectLake semantic models do not support many import-mode features</a:t>
            </a:r>
          </a:p>
          <a:p>
            <a:pPr lvl="1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E8CD744-B7E5-93D2-53DC-724198293E46}"/>
              </a:ext>
            </a:extLst>
          </p:cNvPr>
          <p:cNvSpPr/>
          <p:nvPr/>
        </p:nvSpPr>
        <p:spPr>
          <a:xfrm>
            <a:off x="1307005" y="3209487"/>
            <a:ext cx="8537904" cy="3594538"/>
          </a:xfrm>
          <a:prstGeom prst="rect">
            <a:avLst/>
          </a:prstGeom>
          <a:solidFill>
            <a:srgbClr val="EFF4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3152" bIns="91440" rtlCol="0" anchor="b"/>
          <a:lstStyle/>
          <a:p>
            <a:pPr algn="ctr"/>
            <a:r>
              <a:rPr lang="en-US" sz="1100" b="1" dirty="0">
                <a:solidFill>
                  <a:schemeClr val="bg2">
                    <a:lumMod val="65000"/>
                  </a:schemeClr>
                </a:solidFill>
              </a:rPr>
              <a:t>Customer Tenant Workspace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02D9B7-CFE6-5C45-F1C9-41686D7CD5EB}"/>
              </a:ext>
            </a:extLst>
          </p:cNvPr>
          <p:cNvSpPr/>
          <p:nvPr/>
        </p:nvSpPr>
        <p:spPr bwMode="auto">
          <a:xfrm>
            <a:off x="4318576" y="3364294"/>
            <a:ext cx="5377874" cy="307834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5760" tIns="82296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Semantic Model (aka Dataset)</a:t>
            </a:r>
            <a:endParaRPr lang="en-US" sz="1100" dirty="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C17D249-3E0D-60FB-8741-4C79B14349CB}"/>
              </a:ext>
            </a:extLst>
          </p:cNvPr>
          <p:cNvSpPr/>
          <p:nvPr/>
        </p:nvSpPr>
        <p:spPr bwMode="auto">
          <a:xfrm>
            <a:off x="1461542" y="3364294"/>
            <a:ext cx="2127863" cy="307834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5760" tIns="82296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Lakehouse</a:t>
            </a:r>
            <a:endParaRPr lang="en-US" sz="1100" dirty="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1BDA3DB-B065-BDD7-9E77-4247800F2A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67" r="24584"/>
          <a:stretch/>
        </p:blipFill>
        <p:spPr>
          <a:xfrm>
            <a:off x="1587661" y="3750830"/>
            <a:ext cx="1835423" cy="1918630"/>
          </a:xfrm>
          <a:prstGeom prst="rect">
            <a:avLst/>
          </a:prstGeom>
          <a:ln>
            <a:noFill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F3B0675-041C-95D6-25F9-71F64EC8D5B9}"/>
              </a:ext>
            </a:extLst>
          </p:cNvPr>
          <p:cNvSpPr/>
          <p:nvPr/>
        </p:nvSpPr>
        <p:spPr bwMode="auto">
          <a:xfrm rot="5400000">
            <a:off x="2344011" y="4577902"/>
            <a:ext cx="3078343" cy="651131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bg2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SQL Endpoint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1F13822-E06D-18B5-7D00-EB45607AA9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3243" y="3735953"/>
            <a:ext cx="5200607" cy="264503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7730D280-A45F-2A35-45D2-A9D6864F01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73587" y="3387949"/>
            <a:ext cx="269979" cy="278416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D9E8570A-3807-C9FB-4146-06088B275BF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517594" y="3414989"/>
            <a:ext cx="254275" cy="203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020386"/>
      </p:ext>
    </p:extLst>
  </p:cSld>
  <p:clrMapOvr>
    <a:masterClrMapping/>
  </p:clrMapOvr>
  <p:transition>
    <p:fade/>
  </p:transition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504DD-A0AE-490B-9D7C-CB39054C9D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/>
          <a:p>
            <a:r>
              <a:rPr lang="en-US" dirty="0"/>
              <a:t>Creating BIM File for DirectLake Semantic Model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8226D1-AAF5-A549-0985-A8B00ACB5C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147015"/>
          </a:xfrm>
        </p:spPr>
        <p:txBody>
          <a:bodyPr/>
          <a:lstStyle/>
          <a:p>
            <a:r>
              <a:rPr lang="en-US" dirty="0"/>
              <a:t>Add </a:t>
            </a:r>
            <a:r>
              <a:rPr lang="en-US" sz="2000" b="1" dirty="0" err="1">
                <a:solidFill>
                  <a:schemeClr val="accent3">
                    <a:lumMod val="75000"/>
                  </a:schemeClr>
                </a:solidFill>
              </a:rPr>
              <a:t>DatabaseQuery</a:t>
            </a:r>
            <a:r>
              <a:rPr lang="en-US" dirty="0"/>
              <a:t> expression which defines connection to SQL endpoint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Reference </a:t>
            </a:r>
            <a:r>
              <a:rPr lang="en-US" sz="2000" b="1" dirty="0" err="1">
                <a:solidFill>
                  <a:schemeClr val="accent3">
                    <a:lumMod val="75000"/>
                  </a:schemeClr>
                </a:solidFill>
              </a:rPr>
              <a:t>DatabaseQuery</a:t>
            </a:r>
            <a:r>
              <a:rPr lang="en-US" dirty="0"/>
              <a:t> as </a:t>
            </a:r>
            <a:r>
              <a:rPr lang="en-US" sz="2000" b="1" dirty="0" err="1">
                <a:solidFill>
                  <a:schemeClr val="accent3">
                    <a:lumMod val="75000"/>
                  </a:schemeClr>
                </a:solidFill>
              </a:rPr>
              <a:t>expressionSource</a:t>
            </a:r>
            <a:r>
              <a:rPr lang="en-US" dirty="0"/>
              <a:t> in partition for each table definition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717473-BBC0-FB0E-E854-7D7DDA4703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10" t="21980"/>
          <a:stretch/>
        </p:blipFill>
        <p:spPr>
          <a:xfrm>
            <a:off x="847723" y="1673470"/>
            <a:ext cx="7090966" cy="216915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79F4B9C-3013-2899-6D97-FAE187159E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328"/>
          <a:stretch/>
        </p:blipFill>
        <p:spPr>
          <a:xfrm>
            <a:off x="973386" y="4518014"/>
            <a:ext cx="3610003" cy="215440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967A9C31-289B-8FE6-8567-42357626D4E3}"/>
              </a:ext>
            </a:extLst>
          </p:cNvPr>
          <p:cNvSpPr/>
          <p:nvPr/>
        </p:nvSpPr>
        <p:spPr bwMode="auto">
          <a:xfrm rot="16200000" flipH="1">
            <a:off x="4395456" y="2568189"/>
            <a:ext cx="375866" cy="349805"/>
          </a:xfrm>
          <a:prstGeom prst="rightArrow">
            <a:avLst/>
          </a:prstGeom>
          <a:solidFill>
            <a:schemeClr val="accent4"/>
          </a:solidFill>
          <a:ln w="19050">
            <a:solidFill>
              <a:srgbClr val="6C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021B2428-F3EC-74C8-1155-FE8CD45272F1}"/>
              </a:ext>
            </a:extLst>
          </p:cNvPr>
          <p:cNvSpPr/>
          <p:nvPr/>
        </p:nvSpPr>
        <p:spPr bwMode="auto">
          <a:xfrm rot="16200000" flipH="1">
            <a:off x="6205206" y="2577714"/>
            <a:ext cx="375866" cy="349805"/>
          </a:xfrm>
          <a:prstGeom prst="rightArrow">
            <a:avLst/>
          </a:prstGeom>
          <a:solidFill>
            <a:schemeClr val="accent4"/>
          </a:solidFill>
          <a:ln w="19050">
            <a:solidFill>
              <a:srgbClr val="6C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1D7E63AE-B4DD-F896-F7F5-30AD6D82DCA0}"/>
              </a:ext>
            </a:extLst>
          </p:cNvPr>
          <p:cNvSpPr/>
          <p:nvPr/>
        </p:nvSpPr>
        <p:spPr bwMode="auto">
          <a:xfrm flipH="1">
            <a:off x="4319998" y="5810641"/>
            <a:ext cx="375866" cy="349805"/>
          </a:xfrm>
          <a:prstGeom prst="rightArrow">
            <a:avLst/>
          </a:prstGeom>
          <a:solidFill>
            <a:schemeClr val="accent4"/>
          </a:solidFill>
          <a:ln w="19050">
            <a:solidFill>
              <a:srgbClr val="6C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421980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1" grpId="0" animBg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8AC76-3FF2-AB9E-C5B1-C1149831E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DirectLake Semantic Model using CreateItem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7483BF-8390-BAFC-9DEE-ABCA98AD7C4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985706"/>
          </a:xfrm>
        </p:spPr>
        <p:txBody>
          <a:bodyPr/>
          <a:lstStyle/>
          <a:p>
            <a:r>
              <a:rPr lang="en-US" dirty="0"/>
              <a:t>Create item definition using BIM file updated with SQL endpoint information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Create semantic model using </a:t>
            </a: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CreateItem</a:t>
            </a:r>
            <a:r>
              <a:rPr lang="en-US" dirty="0"/>
              <a:t> then patch credentials and refresh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E303CD-6495-B00B-04A5-1482EAD0D6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965" y="1644089"/>
            <a:ext cx="8048207" cy="300380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25778FB-3CFA-C3F2-405B-557A190049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797" y="5245069"/>
            <a:ext cx="8972550" cy="144592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38346626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DE8260-079D-FFCE-E9B8-5DFE886BB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Creating and Exposing Power BI Reports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8BB0D2-4B2F-8238-DCAD-FA6F9BB042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292935"/>
          </a:xfrm>
        </p:spPr>
        <p:txBody>
          <a:bodyPr/>
          <a:lstStyle/>
          <a:p>
            <a:r>
              <a:rPr lang="en-US" dirty="0"/>
              <a:t>Reports can be built on top of DirectLake models</a:t>
            </a:r>
          </a:p>
          <a:p>
            <a:pPr lvl="1"/>
            <a:r>
              <a:rPr lang="en-US" dirty="0"/>
              <a:t>Power BI reports can provide rich interactive experience for users</a:t>
            </a:r>
          </a:p>
          <a:p>
            <a:pPr lvl="1"/>
            <a:r>
              <a:rPr lang="en-US" dirty="0"/>
              <a:t>Report can be made accessible to licensed users through Power BI service</a:t>
            </a:r>
          </a:p>
          <a:p>
            <a:pPr lvl="1"/>
            <a:r>
              <a:rPr lang="en-US" dirty="0"/>
              <a:t>Report can be made accessible to licensed users through User-Owns-Data embedding</a:t>
            </a:r>
          </a:p>
          <a:p>
            <a:pPr lvl="1"/>
            <a:r>
              <a:rPr lang="en-US" dirty="0"/>
              <a:t>Report </a:t>
            </a:r>
            <a:r>
              <a:rPr lang="en-US" b="1" dirty="0">
                <a:solidFill>
                  <a:srgbClr val="8A0000"/>
                </a:solidFill>
              </a:rPr>
              <a:t>cannot yet</a:t>
            </a:r>
            <a:r>
              <a:rPr lang="en-US" dirty="0"/>
              <a:t> be made accessible to external users through Apps-Owns-Data embedding</a:t>
            </a:r>
          </a:p>
          <a:p>
            <a:pPr lvl="1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7F5DAAF-A28F-F44B-FB7F-6D1626264564}"/>
              </a:ext>
            </a:extLst>
          </p:cNvPr>
          <p:cNvSpPr/>
          <p:nvPr/>
        </p:nvSpPr>
        <p:spPr>
          <a:xfrm>
            <a:off x="692522" y="3387142"/>
            <a:ext cx="9202878" cy="3115963"/>
          </a:xfrm>
          <a:prstGeom prst="rect">
            <a:avLst/>
          </a:prstGeom>
          <a:solidFill>
            <a:srgbClr val="EFF4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3152" bIns="91440" rtlCol="0" anchor="b"/>
          <a:lstStyle/>
          <a:p>
            <a:pPr algn="ctr"/>
            <a:r>
              <a:rPr lang="en-US" sz="1100" b="1" dirty="0">
                <a:solidFill>
                  <a:schemeClr val="bg2">
                    <a:lumMod val="65000"/>
                  </a:schemeClr>
                </a:solidFill>
              </a:rPr>
              <a:t>Customer Tenant Workspace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DB022A5-ECEC-661B-939B-9CE21E05458D}"/>
              </a:ext>
            </a:extLst>
          </p:cNvPr>
          <p:cNvSpPr/>
          <p:nvPr/>
        </p:nvSpPr>
        <p:spPr bwMode="auto">
          <a:xfrm>
            <a:off x="4085488" y="3539012"/>
            <a:ext cx="4347911" cy="258051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5760" tIns="82296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Semantic Model (aka Dataset)</a:t>
            </a:r>
            <a:endParaRPr lang="en-US" sz="1200" dirty="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C102143-545D-910B-76F3-1AFAD8031FED}"/>
              </a:ext>
            </a:extLst>
          </p:cNvPr>
          <p:cNvSpPr/>
          <p:nvPr/>
        </p:nvSpPr>
        <p:spPr bwMode="auto">
          <a:xfrm>
            <a:off x="886332" y="3566124"/>
            <a:ext cx="2290942" cy="254294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5760" tIns="82296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Lakehouse</a:t>
            </a:r>
            <a:endParaRPr lang="en-US" sz="1200" dirty="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8A17243-02C4-984B-D13D-7C313C5436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9711"/>
          <a:stretch/>
        </p:blipFill>
        <p:spPr>
          <a:xfrm>
            <a:off x="1063526" y="4007000"/>
            <a:ext cx="1741085" cy="1644539"/>
          </a:xfrm>
          <a:prstGeom prst="rect">
            <a:avLst/>
          </a:prstGeom>
          <a:ln>
            <a:noFill/>
          </a:ln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9AD02ABA-B86A-8162-C949-E11D78237E00}"/>
              </a:ext>
            </a:extLst>
          </p:cNvPr>
          <p:cNvSpPr/>
          <p:nvPr/>
        </p:nvSpPr>
        <p:spPr bwMode="auto">
          <a:xfrm rot="5400000">
            <a:off x="2341123" y="4560329"/>
            <a:ext cx="2580516" cy="537883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SQL Endpoint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3B272284-ED73-C499-1D62-8F9B3572DA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5487" y="3908178"/>
            <a:ext cx="4347911" cy="221134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E9A453A4-DE00-288A-1C8D-7CDFB1B37A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134649" y="3566124"/>
            <a:ext cx="278348" cy="287046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DDCEC9E7-8E75-E501-4AFB-567974E6CAA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86332" y="3579290"/>
            <a:ext cx="354389" cy="283369"/>
          </a:xfrm>
          <a:prstGeom prst="rect">
            <a:avLst/>
          </a:prstGeo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42DFC81A-EC44-1095-829C-40EE7B705876}"/>
              </a:ext>
            </a:extLst>
          </p:cNvPr>
          <p:cNvGrpSpPr/>
          <p:nvPr/>
        </p:nvGrpSpPr>
        <p:grpSpPr>
          <a:xfrm>
            <a:off x="9599915" y="3581874"/>
            <a:ext cx="2266471" cy="677461"/>
            <a:chOff x="7009327" y="3248003"/>
            <a:chExt cx="2266471" cy="677461"/>
          </a:xfrm>
        </p:grpSpPr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1AA3CD8B-4D7D-E001-B988-233ADC573107}"/>
                </a:ext>
              </a:extLst>
            </p:cNvPr>
            <p:cNvCxnSpPr>
              <a:cxnSpLocks/>
              <a:stCxn id="43" idx="1"/>
            </p:cNvCxnSpPr>
            <p:nvPr/>
          </p:nvCxnSpPr>
          <p:spPr>
            <a:xfrm flipH="1" flipV="1">
              <a:off x="7009327" y="3585630"/>
              <a:ext cx="1315270" cy="1104"/>
            </a:xfrm>
            <a:prstGeom prst="straightConnector1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rgbClr val="82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01C6A228-8979-6EE1-E5B0-73D226F1D956}"/>
                </a:ext>
              </a:extLst>
            </p:cNvPr>
            <p:cNvGrpSpPr/>
            <p:nvPr/>
          </p:nvGrpSpPr>
          <p:grpSpPr>
            <a:xfrm>
              <a:off x="8324597" y="3248003"/>
              <a:ext cx="951201" cy="677461"/>
              <a:chOff x="2159489" y="1527178"/>
              <a:chExt cx="1258156" cy="911454"/>
            </a:xfrm>
          </p:grpSpPr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6441017C-0344-B330-A659-3911F44D7910}"/>
                  </a:ext>
                </a:extLst>
              </p:cNvPr>
              <p:cNvSpPr/>
              <p:nvPr/>
            </p:nvSpPr>
            <p:spPr>
              <a:xfrm>
                <a:off x="2159489" y="1527178"/>
                <a:ext cx="1258156" cy="911454"/>
              </a:xfrm>
              <a:prstGeom prst="rect">
                <a:avLst/>
              </a:prstGeom>
              <a:solidFill>
                <a:srgbClr val="EFF4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91440" rtlCol="0" anchor="t"/>
              <a:lstStyle/>
              <a:p>
                <a:pPr algn="ctr"/>
                <a:r>
                  <a:rPr lang="en-US" sz="1000" b="1" dirty="0">
                    <a:solidFill>
                      <a:schemeClr val="tx1"/>
                    </a:solidFill>
                  </a:rPr>
                  <a:t>Consumers</a:t>
                </a:r>
                <a:endParaRPr lang="en-US" sz="1000" b="1" i="1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44" name="Graphic 43" descr="Users">
                <a:extLst>
                  <a:ext uri="{FF2B5EF4-FFF2-40B4-BE49-F238E27FC236}">
                    <a16:creationId xmlns:a16="http://schemas.microsoft.com/office/drawing/2014/main" id="{44D17607-DAB9-D0A4-5A83-052E815F8F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2514973" y="1809313"/>
                <a:ext cx="565720" cy="565721"/>
              </a:xfrm>
              <a:prstGeom prst="rect">
                <a:avLst/>
              </a:prstGeom>
            </p:spPr>
          </p:pic>
        </p:grp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DD7A4C4-2176-D906-FE5D-2169DCAA64C3}"/>
              </a:ext>
            </a:extLst>
          </p:cNvPr>
          <p:cNvGrpSpPr/>
          <p:nvPr/>
        </p:nvGrpSpPr>
        <p:grpSpPr>
          <a:xfrm>
            <a:off x="9656040" y="4518589"/>
            <a:ext cx="2266471" cy="677461"/>
            <a:chOff x="7009327" y="3248003"/>
            <a:chExt cx="2266471" cy="677461"/>
          </a:xfrm>
        </p:grpSpPr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371ABD34-E535-F4A7-AAF7-1303553AE77B}"/>
                </a:ext>
              </a:extLst>
            </p:cNvPr>
            <p:cNvCxnSpPr>
              <a:cxnSpLocks/>
              <a:stCxn id="50" idx="1"/>
            </p:cNvCxnSpPr>
            <p:nvPr/>
          </p:nvCxnSpPr>
          <p:spPr>
            <a:xfrm flipH="1" flipV="1">
              <a:off x="7009327" y="3585630"/>
              <a:ext cx="1315270" cy="1104"/>
            </a:xfrm>
            <a:prstGeom prst="straightConnector1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rgbClr val="82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1D578239-AD03-50FA-9EAD-89158EF54F89}"/>
                </a:ext>
              </a:extLst>
            </p:cNvPr>
            <p:cNvGrpSpPr/>
            <p:nvPr/>
          </p:nvGrpSpPr>
          <p:grpSpPr>
            <a:xfrm>
              <a:off x="8324597" y="3248003"/>
              <a:ext cx="951201" cy="677461"/>
              <a:chOff x="2159489" y="1527178"/>
              <a:chExt cx="1258156" cy="911454"/>
            </a:xfrm>
          </p:grpSpPr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4FF071B9-7D08-45B4-85F5-A22870029DB8}"/>
                  </a:ext>
                </a:extLst>
              </p:cNvPr>
              <p:cNvSpPr/>
              <p:nvPr/>
            </p:nvSpPr>
            <p:spPr>
              <a:xfrm>
                <a:off x="2159489" y="1527178"/>
                <a:ext cx="1258156" cy="911454"/>
              </a:xfrm>
              <a:prstGeom prst="rect">
                <a:avLst/>
              </a:prstGeom>
              <a:solidFill>
                <a:srgbClr val="EFF4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91440" rtlCol="0" anchor="t"/>
              <a:lstStyle/>
              <a:p>
                <a:pPr algn="ctr"/>
                <a:r>
                  <a:rPr lang="en-US" sz="1000" b="1" dirty="0">
                    <a:solidFill>
                      <a:schemeClr val="tx1"/>
                    </a:solidFill>
                  </a:rPr>
                  <a:t>Consumers</a:t>
                </a:r>
                <a:endParaRPr lang="en-US" sz="1000" b="1" i="1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51" name="Graphic 50" descr="Users">
                <a:extLst>
                  <a:ext uri="{FF2B5EF4-FFF2-40B4-BE49-F238E27FC236}">
                    <a16:creationId xmlns:a16="http://schemas.microsoft.com/office/drawing/2014/main" id="{02CB4260-87C3-9711-7591-4A50CEA61E5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2514973" y="1809313"/>
                <a:ext cx="565720" cy="565721"/>
              </a:xfrm>
              <a:prstGeom prst="rect">
                <a:avLst/>
              </a:prstGeom>
            </p:spPr>
          </p:pic>
        </p:grp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CC624BBD-269A-6EF2-5D24-F153D7D578EE}"/>
              </a:ext>
            </a:extLst>
          </p:cNvPr>
          <p:cNvGrpSpPr/>
          <p:nvPr/>
        </p:nvGrpSpPr>
        <p:grpSpPr>
          <a:xfrm>
            <a:off x="9658727" y="5486406"/>
            <a:ext cx="2266471" cy="677461"/>
            <a:chOff x="7009327" y="3248003"/>
            <a:chExt cx="2266471" cy="677461"/>
          </a:xfrm>
        </p:grpSpPr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48CF5FCB-2414-338B-C262-481DCA002607}"/>
                </a:ext>
              </a:extLst>
            </p:cNvPr>
            <p:cNvCxnSpPr>
              <a:cxnSpLocks/>
              <a:stCxn id="55" idx="1"/>
            </p:cNvCxnSpPr>
            <p:nvPr/>
          </p:nvCxnSpPr>
          <p:spPr>
            <a:xfrm flipH="1" flipV="1">
              <a:off x="7009327" y="3585630"/>
              <a:ext cx="1315270" cy="1104"/>
            </a:xfrm>
            <a:prstGeom prst="straightConnector1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rgbClr val="82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216BE749-C787-6D03-D698-1C7247D93006}"/>
                </a:ext>
              </a:extLst>
            </p:cNvPr>
            <p:cNvGrpSpPr/>
            <p:nvPr/>
          </p:nvGrpSpPr>
          <p:grpSpPr>
            <a:xfrm>
              <a:off x="8324597" y="3248003"/>
              <a:ext cx="951201" cy="677461"/>
              <a:chOff x="2159489" y="1527178"/>
              <a:chExt cx="1258156" cy="911454"/>
            </a:xfrm>
          </p:grpSpPr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1AB84FA7-6FB4-00C7-60F4-3FC9A21B146C}"/>
                  </a:ext>
                </a:extLst>
              </p:cNvPr>
              <p:cNvSpPr/>
              <p:nvPr/>
            </p:nvSpPr>
            <p:spPr>
              <a:xfrm>
                <a:off x="2159489" y="1527178"/>
                <a:ext cx="1258156" cy="911454"/>
              </a:xfrm>
              <a:prstGeom prst="rect">
                <a:avLst/>
              </a:prstGeom>
              <a:solidFill>
                <a:srgbClr val="EFF4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91440" rtlCol="0" anchor="t"/>
              <a:lstStyle/>
              <a:p>
                <a:pPr algn="ctr"/>
                <a:r>
                  <a:rPr lang="en-US" sz="1000" b="1" dirty="0">
                    <a:solidFill>
                      <a:schemeClr val="tx1"/>
                    </a:solidFill>
                  </a:rPr>
                  <a:t>Consumers</a:t>
                </a:r>
                <a:endParaRPr lang="en-US" sz="1000" b="1" i="1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56" name="Graphic 55" descr="Users">
                <a:extLst>
                  <a:ext uri="{FF2B5EF4-FFF2-40B4-BE49-F238E27FC236}">
                    <a16:creationId xmlns:a16="http://schemas.microsoft.com/office/drawing/2014/main" id="{EE410E1F-2F5F-58BF-2B17-C31EF3FCAE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2514973" y="1809313"/>
                <a:ext cx="565720" cy="565721"/>
              </a:xfrm>
              <a:prstGeom prst="rect">
                <a:avLst/>
              </a:prstGeom>
            </p:spPr>
          </p:pic>
        </p:grp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9BA19596-2D48-D340-069B-C22AAF5877A0}"/>
              </a:ext>
            </a:extLst>
          </p:cNvPr>
          <p:cNvGrpSpPr/>
          <p:nvPr/>
        </p:nvGrpSpPr>
        <p:grpSpPr>
          <a:xfrm>
            <a:off x="8375373" y="3545699"/>
            <a:ext cx="1172717" cy="640918"/>
            <a:chOff x="8375373" y="3545699"/>
            <a:chExt cx="1172717" cy="640918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309A6AF6-09D5-6289-E4F4-8A7321283AE5}"/>
                </a:ext>
              </a:extLst>
            </p:cNvPr>
            <p:cNvGrpSpPr/>
            <p:nvPr/>
          </p:nvGrpSpPr>
          <p:grpSpPr>
            <a:xfrm>
              <a:off x="8907172" y="3545699"/>
              <a:ext cx="640918" cy="640918"/>
              <a:chOff x="10453309" y="3176803"/>
              <a:chExt cx="640918" cy="640918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4EB1B42E-C703-28A2-155E-5DAABF3A2278}"/>
                  </a:ext>
                </a:extLst>
              </p:cNvPr>
              <p:cNvSpPr/>
              <p:nvPr/>
            </p:nvSpPr>
            <p:spPr bwMode="auto">
              <a:xfrm>
                <a:off x="10453309" y="3176803"/>
                <a:ext cx="640918" cy="6409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b="1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6" name="Graphic 5">
                <a:extLst>
                  <a:ext uri="{FF2B5EF4-FFF2-40B4-BE49-F238E27FC236}">
                    <a16:creationId xmlns:a16="http://schemas.microsoft.com/office/drawing/2014/main" id="{4AE91310-D397-D3D7-C625-37FB76649D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10563445" y="3331394"/>
                <a:ext cx="427279" cy="440631"/>
              </a:xfrm>
              <a:prstGeom prst="rect">
                <a:avLst/>
              </a:prstGeom>
            </p:spPr>
          </p:pic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0AB0BEE-711B-03E6-554B-8A47FD0522E0}"/>
                  </a:ext>
                </a:extLst>
              </p:cNvPr>
              <p:cNvSpPr txBox="1"/>
              <p:nvPr/>
            </p:nvSpPr>
            <p:spPr>
              <a:xfrm>
                <a:off x="10453309" y="3178739"/>
                <a:ext cx="640918" cy="141130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none" lIns="182880" tIns="146304" rIns="182880" bIns="146304" rtlCol="0" anchor="ctr">
                <a:noAutofit/>
              </a:bodyPr>
              <a:lstStyle/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900" b="1" dirty="0">
                    <a:solidFill>
                      <a:schemeClr val="bg1"/>
                    </a:solidFill>
                  </a:rPr>
                  <a:t>report</a:t>
                </a:r>
              </a:p>
            </p:txBody>
          </p:sp>
        </p:grp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C9500FC1-C9DC-A69F-1B03-81409588ABC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375373" y="3896653"/>
              <a:ext cx="538432" cy="238359"/>
            </a:xfrm>
            <a:prstGeom prst="straightConnector1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rgbClr val="82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DB4CDA21-DF74-31DD-1C4D-B698A1A10121}"/>
              </a:ext>
            </a:extLst>
          </p:cNvPr>
          <p:cNvGrpSpPr/>
          <p:nvPr/>
        </p:nvGrpSpPr>
        <p:grpSpPr>
          <a:xfrm>
            <a:off x="8375373" y="4518589"/>
            <a:ext cx="1172717" cy="640918"/>
            <a:chOff x="8375373" y="4518589"/>
            <a:chExt cx="1172717" cy="640918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F547406E-5776-16DA-5A5A-E243A0B378A5}"/>
                </a:ext>
              </a:extLst>
            </p:cNvPr>
            <p:cNvGrpSpPr/>
            <p:nvPr/>
          </p:nvGrpSpPr>
          <p:grpSpPr>
            <a:xfrm>
              <a:off x="8907172" y="4518589"/>
              <a:ext cx="640918" cy="640918"/>
              <a:chOff x="10453309" y="3176803"/>
              <a:chExt cx="640918" cy="640918"/>
            </a:xfrm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DE62BE7E-AC43-AE94-BF35-23C0EB7217F1}"/>
                  </a:ext>
                </a:extLst>
              </p:cNvPr>
              <p:cNvSpPr/>
              <p:nvPr/>
            </p:nvSpPr>
            <p:spPr bwMode="auto">
              <a:xfrm>
                <a:off x="10453309" y="3176803"/>
                <a:ext cx="640918" cy="6409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b="1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34" name="Graphic 33">
                <a:extLst>
                  <a:ext uri="{FF2B5EF4-FFF2-40B4-BE49-F238E27FC236}">
                    <a16:creationId xmlns:a16="http://schemas.microsoft.com/office/drawing/2014/main" id="{14AAD737-7616-633D-A428-CE6A009470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10563445" y="3331394"/>
                <a:ext cx="427279" cy="440631"/>
              </a:xfrm>
              <a:prstGeom prst="rect">
                <a:avLst/>
              </a:prstGeom>
            </p:spPr>
          </p:pic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5676E0C-4152-7D2F-7B95-2683AD2472D9}"/>
                  </a:ext>
                </a:extLst>
              </p:cNvPr>
              <p:cNvSpPr txBox="1"/>
              <p:nvPr/>
            </p:nvSpPr>
            <p:spPr>
              <a:xfrm>
                <a:off x="10453309" y="3178739"/>
                <a:ext cx="640918" cy="141130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none" lIns="182880" tIns="146304" rIns="182880" bIns="146304" rtlCol="0" anchor="ctr">
                <a:noAutofit/>
              </a:bodyPr>
              <a:lstStyle/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900" b="1" dirty="0">
                    <a:solidFill>
                      <a:schemeClr val="bg1"/>
                    </a:solidFill>
                  </a:rPr>
                  <a:t>report</a:t>
                </a:r>
              </a:p>
            </p:txBody>
          </p:sp>
        </p:grp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47327BA4-8CF5-E04C-AAB6-6ACAC4F555B7}"/>
                </a:ext>
              </a:extLst>
            </p:cNvPr>
            <p:cNvCxnSpPr>
              <a:cxnSpLocks/>
              <a:stCxn id="33" idx="1"/>
            </p:cNvCxnSpPr>
            <p:nvPr/>
          </p:nvCxnSpPr>
          <p:spPr>
            <a:xfrm flipH="1">
              <a:off x="8375373" y="4839048"/>
              <a:ext cx="531799" cy="54447"/>
            </a:xfrm>
            <a:prstGeom prst="straightConnector1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rgbClr val="82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7DAF6ED1-3E68-976F-E4C4-B53065836C4F}"/>
              </a:ext>
            </a:extLst>
          </p:cNvPr>
          <p:cNvGrpSpPr/>
          <p:nvPr/>
        </p:nvGrpSpPr>
        <p:grpSpPr>
          <a:xfrm>
            <a:off x="8392264" y="5491479"/>
            <a:ext cx="1155826" cy="640918"/>
            <a:chOff x="8392264" y="5491479"/>
            <a:chExt cx="1155826" cy="640918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DDEFFDAE-C04B-323F-1FC7-BAAB9D11400F}"/>
                </a:ext>
              </a:extLst>
            </p:cNvPr>
            <p:cNvGrpSpPr/>
            <p:nvPr/>
          </p:nvGrpSpPr>
          <p:grpSpPr>
            <a:xfrm>
              <a:off x="8907172" y="5491479"/>
              <a:ext cx="640918" cy="640918"/>
              <a:chOff x="10453309" y="3176803"/>
              <a:chExt cx="640918" cy="640918"/>
            </a:xfrm>
          </p:grpSpPr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9CDA0283-765B-2DA4-D9FB-AF8A4FAE18B9}"/>
                  </a:ext>
                </a:extLst>
              </p:cNvPr>
              <p:cNvSpPr/>
              <p:nvPr/>
            </p:nvSpPr>
            <p:spPr bwMode="auto">
              <a:xfrm>
                <a:off x="10453309" y="3176803"/>
                <a:ext cx="640918" cy="6409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b="1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38" name="Graphic 37">
                <a:extLst>
                  <a:ext uri="{FF2B5EF4-FFF2-40B4-BE49-F238E27FC236}">
                    <a16:creationId xmlns:a16="http://schemas.microsoft.com/office/drawing/2014/main" id="{65CB15B0-93A0-4C43-BE73-57B8DBCE9A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10563445" y="3331394"/>
                <a:ext cx="427279" cy="440631"/>
              </a:xfrm>
              <a:prstGeom prst="rect">
                <a:avLst/>
              </a:prstGeom>
            </p:spPr>
          </p:pic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07FBEFF-5C6E-11DE-C1A7-59E709541723}"/>
                  </a:ext>
                </a:extLst>
              </p:cNvPr>
              <p:cNvSpPr txBox="1"/>
              <p:nvPr/>
            </p:nvSpPr>
            <p:spPr>
              <a:xfrm>
                <a:off x="10453309" y="3178739"/>
                <a:ext cx="640918" cy="141130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none" lIns="182880" tIns="146304" rIns="182880" bIns="146304" rtlCol="0" anchor="ctr">
                <a:noAutofit/>
              </a:bodyPr>
              <a:lstStyle/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900" b="1" dirty="0">
                    <a:solidFill>
                      <a:schemeClr val="bg1"/>
                    </a:solidFill>
                  </a:rPr>
                  <a:t>report</a:t>
                </a:r>
              </a:p>
            </p:txBody>
          </p:sp>
        </p:grp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56AE16B0-1EC6-0E5D-B276-33A4CBA2203F}"/>
                </a:ext>
              </a:extLst>
            </p:cNvPr>
            <p:cNvCxnSpPr>
              <a:cxnSpLocks/>
              <a:stCxn id="37" idx="1"/>
            </p:cNvCxnSpPr>
            <p:nvPr/>
          </p:nvCxnSpPr>
          <p:spPr>
            <a:xfrm flipH="1" flipV="1">
              <a:off x="8392264" y="5678641"/>
              <a:ext cx="514908" cy="133297"/>
            </a:xfrm>
            <a:prstGeom prst="straightConnector1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rgbClr val="82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4901931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DC2BC0-B7A0-F794-A14A-CD70704BB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Demo4-CreateLakehouse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A2A8B0-84F1-6B7A-E172-3C25F47CAE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505" y="1092514"/>
            <a:ext cx="7084373" cy="44725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1D408C5-BAE2-6383-48CF-AD5F857536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3022" y="3924205"/>
            <a:ext cx="4474790" cy="254569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B72181D-92DF-E4C5-7ABB-5531207408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3022" y="1122304"/>
            <a:ext cx="4474790" cy="261424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03827404"/>
      </p:ext>
    </p:extLst>
  </p:cSld>
  <p:clrMapOvr>
    <a:masterClrMapping/>
  </p:clrMapOvr>
  <p:transition>
    <p:fade/>
  </p:transition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0DC62-C21A-AE5E-D083-260375977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33970C-4BD4-ACBE-A2F4-F42C9B3A18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255011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Getting Started with the Fabric User APIs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Programming CreateItem using Item Definitions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Automating ALM and CI/CD with GIT Integration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Programming with Lakehouses and Notebooks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Provisioning and Building Data Warehouses</a:t>
            </a:r>
          </a:p>
          <a:p>
            <a:r>
              <a:rPr lang="en-US" dirty="0"/>
              <a:t>Accessing OneLake using the ADLS Gen2 APIs</a:t>
            </a:r>
          </a:p>
          <a:p>
            <a:r>
              <a:rPr lang="en-US" dirty="0"/>
              <a:t>Creating OneLake Shortcuts and Data Pipelines</a:t>
            </a:r>
          </a:p>
          <a:p>
            <a:r>
              <a:rPr lang="en-US" dirty="0"/>
              <a:t>Developing with Power BI Embedding on Fabric</a:t>
            </a:r>
          </a:p>
        </p:txBody>
      </p:sp>
    </p:spTree>
    <p:extLst>
      <p:ext uri="{BB962C8B-B14F-4D97-AF65-F5344CB8AC3E}">
        <p14:creationId xmlns:p14="http://schemas.microsoft.com/office/powerpoint/2010/main" val="1803626519"/>
      </p:ext>
    </p:extLst>
  </p:cSld>
  <p:clrMapOvr>
    <a:masterClrMapping/>
  </p:clrMapOvr>
  <p:transition>
    <p:fade/>
  </p:transition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5BC62-FF25-A9FA-D1B5-C745934FF5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Provisioning and Building Data Warehouses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CF387D-3566-EE3C-82F1-CBBF291DC2C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662267"/>
          </a:xfrm>
        </p:spPr>
        <p:txBody>
          <a:bodyPr/>
          <a:lstStyle/>
          <a:p>
            <a:r>
              <a:rPr lang="en-US" dirty="0"/>
              <a:t>Agenda for the </a:t>
            </a:r>
            <a:r>
              <a:rPr lang="en-US" sz="2400" b="1" dirty="0">
                <a:solidFill>
                  <a:schemeClr val="accent3">
                    <a:lumMod val="75000"/>
                  </a:schemeClr>
                </a:solidFill>
              </a:rPr>
              <a:t>Provisioning and Building Data Warehouses</a:t>
            </a:r>
            <a:r>
              <a:rPr lang="en-US" dirty="0"/>
              <a:t> section</a:t>
            </a:r>
          </a:p>
          <a:p>
            <a:pPr marL="852488" lvl="1" indent="-457200">
              <a:buFont typeface="+mj-lt"/>
              <a:buAutoNum type="arabicPeriod"/>
            </a:pPr>
            <a:r>
              <a:rPr lang="en-US" dirty="0"/>
              <a:t>Understanding Fabric Data Warehouse Fundamentals</a:t>
            </a:r>
          </a:p>
          <a:p>
            <a:pPr marL="852488" lvl="1" indent="-457200">
              <a:buFont typeface="+mj-lt"/>
              <a:buAutoNum type="arabicPeriod"/>
            </a:pPr>
            <a:r>
              <a:rPr lang="en-US" dirty="0"/>
              <a:t>Designing a Provisioning Flow to Build a Data Warehouse</a:t>
            </a:r>
          </a:p>
          <a:p>
            <a:pPr marL="852488" lvl="1" indent="-457200">
              <a:buFont typeface="+mj-lt"/>
              <a:buAutoNum type="arabicPeriod"/>
            </a:pPr>
            <a:r>
              <a:rPr lang="en-US" dirty="0"/>
              <a:t>Creating a Data Warehouse using CreateItem</a:t>
            </a:r>
          </a:p>
          <a:p>
            <a:pPr marL="852488" lvl="1" indent="-457200">
              <a:buFont typeface="+mj-lt"/>
              <a:buAutoNum type="arabicPeriod"/>
            </a:pPr>
            <a:r>
              <a:rPr lang="en-US" dirty="0"/>
              <a:t>Connecting to SQL Endpoint of a Data Warehouse</a:t>
            </a:r>
          </a:p>
          <a:p>
            <a:pPr marL="852488" lvl="1" indent="-457200">
              <a:buFont typeface="+mj-lt"/>
              <a:buAutoNum type="arabicPeriod"/>
            </a:pPr>
            <a:r>
              <a:rPr lang="en-US" dirty="0"/>
              <a:t>Executing SQL statements to Build the Data Warehouse Schema</a:t>
            </a:r>
          </a:p>
        </p:txBody>
      </p:sp>
    </p:spTree>
    <p:extLst>
      <p:ext uri="{BB962C8B-B14F-4D97-AF65-F5344CB8AC3E}">
        <p14:creationId xmlns:p14="http://schemas.microsoft.com/office/powerpoint/2010/main" val="48233025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PBIDC">
  <a:themeElements>
    <a:clrScheme name="Custom 9">
      <a:dk1>
        <a:srgbClr val="3C3C41"/>
      </a:dk1>
      <a:lt1>
        <a:srgbClr val="FFFFFF"/>
      </a:lt1>
      <a:dk2>
        <a:srgbClr val="0D5F4F"/>
      </a:dk2>
      <a:lt2>
        <a:srgbClr val="FFFFFF"/>
      </a:lt2>
      <a:accent1>
        <a:srgbClr val="0D5F4F"/>
      </a:accent1>
      <a:accent2>
        <a:srgbClr val="0B66B3"/>
      </a:accent2>
      <a:accent3>
        <a:srgbClr val="A50021"/>
      </a:accent3>
      <a:accent4>
        <a:srgbClr val="E0A510"/>
      </a:accent4>
      <a:accent5>
        <a:srgbClr val="C86400"/>
      </a:accent5>
      <a:accent6>
        <a:srgbClr val="7D4360"/>
      </a:accent6>
      <a:hlink>
        <a:srgbClr val="0563C1"/>
      </a:hlink>
      <a:folHlink>
        <a:srgbClr val="954F72"/>
      </a:folHlink>
    </a:clrScheme>
    <a:fontScheme name="Dynamics 36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BIDC" id="{11E0CC43-FB1F-4A4B-8579-81356BFD7CF2}" vid="{5E5C2F3E-FC07-4251-B8A0-2343E3E5B11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18176AF01F154593632C4651D6F451" ma:contentTypeVersion="13" ma:contentTypeDescription="Create a new document." ma:contentTypeScope="" ma:versionID="67cac1df46714d1c47807bd455deefdb">
  <xsd:schema xmlns:xsd="http://www.w3.org/2001/XMLSchema" xmlns:xs="http://www.w3.org/2001/XMLSchema" xmlns:p="http://schemas.microsoft.com/office/2006/metadata/properties" xmlns:ns1="http://schemas.microsoft.com/sharepoint/v3" xmlns:ns2="11ef760b-d158-4726-b88a-cd71a2334016" xmlns:ns3="377c6c6c-3450-448f-986e-2d19e4d4d919" targetNamespace="http://schemas.microsoft.com/office/2006/metadata/properties" ma:root="true" ma:fieldsID="4fb2cf4ff9a873d8e6fdd512ebbb52c6" ns1:_="" ns2:_="" ns3:_="">
    <xsd:import namespace="http://schemas.microsoft.com/sharepoint/v3"/>
    <xsd:import namespace="11ef760b-d158-4726-b88a-cd71a2334016"/>
    <xsd:import namespace="377c6c6c-3450-448f-986e-2d19e4d4d91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1:_ip_UnifiedCompliancePolicyProperties" minOccurs="0"/>
                <xsd:element ref="ns1:_ip_UnifiedCompliancePolicyUIAction" minOccurs="0"/>
                <xsd:element ref="ns2:MediaServiceDocTags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  <xsd:element ref="ns2:MediaServiceObjectDetectorVersions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1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2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1ef760b-d158-4726-b88a-cd71a233401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13" nillable="true" ma:displayName="MediaServiceDocTags" ma:hidden="true" ma:internalName="MediaServiceDocTags" ma:readOnly="true">
      <xsd:simpleType>
        <xsd:restriction base="dms:Note"/>
      </xsd:simpleType>
    </xsd:element>
    <xsd:element name="MediaServiceDateTaken" ma:index="14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bjectDetectorVersions" ma:index="18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77c6c6c-3450-448f-986e-2d19e4d4d919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0411C69-F97C-4176-9B7C-DF4DBA242F12}">
  <ds:schemaRefs>
    <ds:schemaRef ds:uri="11ef760b-d158-4726-b88a-cd71a2334016"/>
    <ds:schemaRef ds:uri="377c6c6c-3450-448f-986e-2d19e4d4d919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F990F116-B58F-4255-B05B-DA3808E0E5C6}">
  <ds:schemaRefs>
    <ds:schemaRef ds:uri="http://schemas.microsoft.com/office/2006/documentManagement/types"/>
    <ds:schemaRef ds:uri="11ef760b-d158-4726-b88a-cd71a2334016"/>
    <ds:schemaRef ds:uri="http://www.w3.org/XML/1998/namespace"/>
    <ds:schemaRef ds:uri="http://schemas.microsoft.com/office/infopath/2007/PartnerControls"/>
    <ds:schemaRef ds:uri="http://schemas.microsoft.com/office/2006/metadata/properties"/>
    <ds:schemaRef ds:uri="http://purl.org/dc/dcmitype/"/>
    <ds:schemaRef ds:uri="377c6c6c-3450-448f-986e-2d19e4d4d919"/>
    <ds:schemaRef ds:uri="http://purl.org/dc/terms/"/>
    <ds:schemaRef ds:uri="http://schemas.openxmlformats.org/package/2006/metadata/core-properties"/>
    <ds:schemaRef ds:uri="http://schemas.microsoft.com/sharepoint/v3"/>
    <ds:schemaRef ds:uri="http://purl.org/dc/elements/1.1/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Privilege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16516</TotalTime>
  <Words>7757</Words>
  <Application>Microsoft Office PowerPoint</Application>
  <PresentationFormat>Custom</PresentationFormat>
  <Paragraphs>1302</Paragraphs>
  <Slides>152</Slides>
  <Notes>3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152</vt:i4>
      </vt:variant>
    </vt:vector>
  </HeadingPairs>
  <TitlesOfParts>
    <vt:vector size="161" baseType="lpstr">
      <vt:lpstr>Arial</vt:lpstr>
      <vt:lpstr>Arial Black</vt:lpstr>
      <vt:lpstr>Lucida Console</vt:lpstr>
      <vt:lpstr>Segoe UI</vt:lpstr>
      <vt:lpstr>Segoe UI Light</vt:lpstr>
      <vt:lpstr>Segoe UI Semibold</vt:lpstr>
      <vt:lpstr>Wingdings</vt:lpstr>
      <vt:lpstr>PBIDC</vt:lpstr>
      <vt:lpstr>Bitmap Image</vt:lpstr>
      <vt:lpstr>PowerPoint Presentation</vt:lpstr>
      <vt:lpstr>PowerPoint Presentation</vt:lpstr>
      <vt:lpstr>Downloads and Materials for This Workshop</vt:lpstr>
      <vt:lpstr>Agenda</vt:lpstr>
      <vt:lpstr>Student Survey</vt:lpstr>
      <vt:lpstr>Getting Started with the Fabric User APIs</vt:lpstr>
      <vt:lpstr>Developing Multi-tenant Applications in Fabric</vt:lpstr>
      <vt:lpstr>Developer APIs used in Fabric Software Development</vt:lpstr>
      <vt:lpstr>Fabric User API Design and Architecture</vt:lpstr>
      <vt:lpstr>RTFM! = Read The Fabric Documentation</vt:lpstr>
      <vt:lpstr>Fabric User API Item Types</vt:lpstr>
      <vt:lpstr>Demo1–GettingStarted</vt:lpstr>
      <vt:lpstr>Important C# Classes in Models Folder</vt:lpstr>
      <vt:lpstr>Important C# Classes in Services Folder</vt:lpstr>
      <vt:lpstr>Acquiring Access Tokens using MSAL</vt:lpstr>
      <vt:lpstr>Creating New Entra Id Application</vt:lpstr>
      <vt:lpstr>Authentication and Access Token Acquisition</vt:lpstr>
      <vt:lpstr>Generic Item Scopes versus Specific Item Scopes</vt:lpstr>
      <vt:lpstr>Authenticating with Microsoft Azure PowerShell Application</vt:lpstr>
      <vt:lpstr>Acquiring Access Token for User using MSAL.NET</vt:lpstr>
      <vt:lpstr>Transmitting Access Token in Fabric User API Calls</vt:lpstr>
      <vt:lpstr>Executing Fabric API Calls with ExecuteGetRequest</vt:lpstr>
      <vt:lpstr>Deserializing JSON from the HTTP Response</vt:lpstr>
      <vt:lpstr>You Need a Premium Capacity Id for Testing</vt:lpstr>
      <vt:lpstr>Create Workspace</vt:lpstr>
      <vt:lpstr>Add Workspace Role Assignment for User</vt:lpstr>
      <vt:lpstr>Assigning Roles to Azure AD Groups and Service Principals</vt:lpstr>
      <vt:lpstr>Running Demo1-GettingStarted</vt:lpstr>
      <vt:lpstr>Agenda</vt:lpstr>
      <vt:lpstr>Programming CreateItem using Item Definitions</vt:lpstr>
      <vt:lpstr>Getting Away from Deployment and ALM using PBIX Files</vt:lpstr>
      <vt:lpstr>Understanding the Abstraction of a Workspace Item</vt:lpstr>
      <vt:lpstr>Discover Items in Workspace using List Items API</vt:lpstr>
      <vt:lpstr>Programming with Fabric Item Definitions</vt:lpstr>
      <vt:lpstr>Fabric Item Definition Structure</vt:lpstr>
      <vt:lpstr>Creating Semantic Models</vt:lpstr>
      <vt:lpstr>Managing Semantic Model Definitions using BIM Files</vt:lpstr>
      <vt:lpstr>FabricItemDefinitionFactory</vt:lpstr>
      <vt:lpstr>Assembling Item Definitions for Calls to CreateItem API</vt:lpstr>
      <vt:lpstr>Creating Semantic Model using CreateItem</vt:lpstr>
      <vt:lpstr>Preparing the Semantic Model After Creation</vt:lpstr>
      <vt:lpstr>Customer Tenant Provisioning in Demo2-CreteItem</vt:lpstr>
      <vt:lpstr>Introducing Long Running Operations (LRO)</vt:lpstr>
      <vt:lpstr>Long Running Operations – Part 1</vt:lpstr>
      <vt:lpstr>Long Running Operations – Part 2</vt:lpstr>
      <vt:lpstr>Long Running Operations – Part 3</vt:lpstr>
      <vt:lpstr>Binding Reports to Semantic Models</vt:lpstr>
      <vt:lpstr>Creating Report using CreateItem API</vt:lpstr>
      <vt:lpstr>Exporting Existing Items using Get Item Definition</vt:lpstr>
      <vt:lpstr>Updating Workspace Items using Update Item Definition</vt:lpstr>
      <vt:lpstr>Creating Item Definition to Update Semantic Model</vt:lpstr>
      <vt:lpstr>Updating a Semantic Model</vt:lpstr>
      <vt:lpstr>Creating Item Definition to Update Report</vt:lpstr>
      <vt:lpstr>Updating a Report</vt:lpstr>
      <vt:lpstr>Updated Semantic Model and Report</vt:lpstr>
      <vt:lpstr>Agenda</vt:lpstr>
      <vt:lpstr>Automating ALM and CI/CD with GIT Integration</vt:lpstr>
      <vt:lpstr>PBIP Projects in Power BI Desktop</vt:lpstr>
      <vt:lpstr>Motivation for PBIP File Format</vt:lpstr>
      <vt:lpstr>Enabling the Power BI Project (.pbip) Save Option Feature</vt:lpstr>
      <vt:lpstr>GIT Integration with Fabric Workspace Connections</vt:lpstr>
      <vt:lpstr>Creating Workspace Connections By Hand</vt:lpstr>
      <vt:lpstr>Item Definition Files Are Pushed to ADO Repository</vt:lpstr>
      <vt:lpstr>GIT Integration Flows for Multi-tenant Applications</vt:lpstr>
      <vt:lpstr>Creating Projects with the Azure Dev Ops REST API</vt:lpstr>
      <vt:lpstr>First Demo: Push from Workspace to ADO Repository</vt:lpstr>
      <vt:lpstr>FabricUserApi.ConnectWorkspaceToGitRepository</vt:lpstr>
      <vt:lpstr>Running Demo3-GitIntegration – Part1</vt:lpstr>
      <vt:lpstr>Tabular Model Definition Language (TMDL)</vt:lpstr>
      <vt:lpstr>Saving Semantic Model Definitions using TMDL</vt:lpstr>
      <vt:lpstr>Examining TMDL Semantic Model Definition</vt:lpstr>
      <vt:lpstr>TMDL Extension for Visual Studio Code</vt:lpstr>
      <vt:lpstr>Report Binding by Path</vt:lpstr>
      <vt:lpstr>Second Demo: Push from ADO Repository to Workspace </vt:lpstr>
      <vt:lpstr>FabricUserApi.ConnectWorkspaceToGitRepository</vt:lpstr>
      <vt:lpstr>Running Demo3-GitIntegration - Part2</vt:lpstr>
      <vt:lpstr>Agenda</vt:lpstr>
      <vt:lpstr>Programming with Lakehouses and Notebooks</vt:lpstr>
      <vt:lpstr>Fabric Lakehouse Fundamentals</vt:lpstr>
      <vt:lpstr>Ingesting Data into Lakehouse</vt:lpstr>
      <vt:lpstr>Fabric Provides Apache Spark Runtime</vt:lpstr>
      <vt:lpstr>Code Walkthrough of Python Code in Notebook</vt:lpstr>
      <vt:lpstr>Using Spark Jobs to Create Lakehouse Tables</vt:lpstr>
      <vt:lpstr>Running Demo4-CreateLakehouse</vt:lpstr>
      <vt:lpstr>Creating Lakehouse using Create Item</vt:lpstr>
      <vt:lpstr>CreateLakehouseTables.ipynb</vt:lpstr>
      <vt:lpstr>Create Item Definition Part for Notebook</vt:lpstr>
      <vt:lpstr>Creating Notebook using CreateItem</vt:lpstr>
      <vt:lpstr>Running Notebook with Job Scheduler API</vt:lpstr>
      <vt:lpstr>Monitoring Job Instance</vt:lpstr>
      <vt:lpstr>Exposing Data to Consumers through the SQL Endpoint</vt:lpstr>
      <vt:lpstr>Lakehouse Properties</vt:lpstr>
      <vt:lpstr>Creating Semantic Models on Lakehouse Tables</vt:lpstr>
      <vt:lpstr>Creating BIM File for DirectLake Semantic Model</vt:lpstr>
      <vt:lpstr>Creating DirectLake Semantic Model using CreateItem</vt:lpstr>
      <vt:lpstr> Creating and Exposing Power BI Reports</vt:lpstr>
      <vt:lpstr>Running Demo4-CreateLakehouse</vt:lpstr>
      <vt:lpstr>Agenda</vt:lpstr>
      <vt:lpstr>Provisioning and Building Data Warehouses</vt:lpstr>
      <vt:lpstr>Fabric Data Warehouse Fundamentals</vt:lpstr>
      <vt:lpstr>Provisioning Flow for Building Out Data Warehouse</vt:lpstr>
      <vt:lpstr>Running Demo5–CreateWarehouse</vt:lpstr>
      <vt:lpstr>Demo5 – CreateWarehouse Provisioning Flow</vt:lpstr>
      <vt:lpstr>Create Warehouse and Establishing SQL Connection</vt:lpstr>
      <vt:lpstr>The SqlConnectionWriter Class</vt:lpstr>
      <vt:lpstr>GetAccessTokenForSqlEndPoint</vt:lpstr>
      <vt:lpstr>SQL Used To Build Out Data Warehouse</vt:lpstr>
      <vt:lpstr>Building Out Warehouse with Tables</vt:lpstr>
      <vt:lpstr>Populate Warehouse by Creating Stored Procedures</vt:lpstr>
      <vt:lpstr>Populating Warehouse Tables from Lakehouse Tables</vt:lpstr>
      <vt:lpstr>Running Demo5–CreateWarehouse</vt:lpstr>
      <vt:lpstr>Agenda</vt:lpstr>
      <vt:lpstr>Accessing OneLake using the ADLS Gen2 APIs</vt:lpstr>
      <vt:lpstr>ADLS Gen2 API Fundamentals</vt:lpstr>
      <vt:lpstr>Configuring OneLake in the Fabric Admin Portal</vt:lpstr>
      <vt:lpstr>Accessing OneLake using ADLS Gen2 APIs</vt:lpstr>
      <vt:lpstr>Accessing OneLake using Azure Storage Explorer</vt:lpstr>
      <vt:lpstr>ISV Flow using ADLS GEN2 APIs and Load Table API</vt:lpstr>
      <vt:lpstr>Demo6-OnelakeFileWriter Provisioning Flow</vt:lpstr>
      <vt:lpstr>Examining the Demo6-OnelakeFileWriter Project</vt:lpstr>
      <vt:lpstr>Code Walkthrough of OneLakeTokenCredentials Class</vt:lpstr>
      <vt:lpstr>Walkthrough of OneLakeFileWriter Class</vt:lpstr>
      <vt:lpstr>Uploading Data Files and Loading as Delta Tables</vt:lpstr>
      <vt:lpstr>FabricUserApi.LoadLakehouseTableFromParquet()</vt:lpstr>
      <vt:lpstr>Running Demo6-OneLakeFileWriter</vt:lpstr>
      <vt:lpstr>Agenda</vt:lpstr>
      <vt:lpstr>Creating OneLake Shortcuts and Data Pipelines</vt:lpstr>
      <vt:lpstr>Waiting on Fabric CRUD API for Connections </vt:lpstr>
      <vt:lpstr>OneLake Shortcut Fundamentals</vt:lpstr>
      <vt:lpstr>Creating Shortcuts by Hand</vt:lpstr>
      <vt:lpstr>Inspecting Shortcuts using Get Shortcuts API</vt:lpstr>
      <vt:lpstr>Serialization Classes for Creating Shortcuts</vt:lpstr>
      <vt:lpstr>FabricUserApi.CreateLakehouseShortcut</vt:lpstr>
      <vt:lpstr>Creating Shortcuts – Example 1</vt:lpstr>
      <vt:lpstr>Creating Shortcuts – Example 2</vt:lpstr>
      <vt:lpstr>Creating Shortcuts – Example 3</vt:lpstr>
      <vt:lpstr>Demo7-CreateShortcut Provisioning Flow</vt:lpstr>
      <vt:lpstr>Running Demo7-CreateShortcut</vt:lpstr>
      <vt:lpstr>Data Pipeline Fundamentals</vt:lpstr>
      <vt:lpstr>Creating Data Pipelines by Hand </vt:lpstr>
      <vt:lpstr>Creating Data Pipelines using the Fabric User APIs</vt:lpstr>
      <vt:lpstr>Demo8-CreateDataPipline Provisioning Flow</vt:lpstr>
      <vt:lpstr>Agenda</vt:lpstr>
      <vt:lpstr>Developing with Power BI Embedding on Fabric</vt:lpstr>
      <vt:lpstr>One Service Principal per Customer Tenant</vt:lpstr>
      <vt:lpstr>Summary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&lt;Speech title here&gt;</dc:subject>
  <dc:creator>Arvind Dutta;Ted.Pattison@microsoft.com</dc:creator>
  <cp:keywords/>
  <dc:description>Template: Ariel Butz; ZUM Communications
Formatting: 
Audience Type:</dc:description>
  <cp:lastModifiedBy>Ted Pattison</cp:lastModifiedBy>
  <cp:revision>68</cp:revision>
  <cp:lastPrinted>2019-05-02T20:11:39Z</cp:lastPrinted>
  <dcterms:created xsi:type="dcterms:W3CDTF">2018-09-21T01:16:59Z</dcterms:created>
  <dcterms:modified xsi:type="dcterms:W3CDTF">2024-03-23T15:00:06Z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0x010100DE18176AF01F154593632C4651D6F451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AuthorIds_UIVersion_47104">
    <vt:lpwstr>18</vt:lpwstr>
  </property>
  <property fmtid="{D5CDD505-2E9C-101B-9397-08002B2CF9AE}" pid="12" name="MSIP_Label_87867195-f2b8-4ac2-b0b6-6bb73cb33afc_Enabled">
    <vt:lpwstr>true</vt:lpwstr>
  </property>
  <property fmtid="{D5CDD505-2E9C-101B-9397-08002B2CF9AE}" pid="13" name="MSIP_Label_87867195-f2b8-4ac2-b0b6-6bb73cb33afc_SetDate">
    <vt:lpwstr>2021-11-16T15:21:41Z</vt:lpwstr>
  </property>
  <property fmtid="{D5CDD505-2E9C-101B-9397-08002B2CF9AE}" pid="14" name="MSIP_Label_87867195-f2b8-4ac2-b0b6-6bb73cb33afc_Method">
    <vt:lpwstr>Privileged</vt:lpwstr>
  </property>
  <property fmtid="{D5CDD505-2E9C-101B-9397-08002B2CF9AE}" pid="15" name="MSIP_Label_87867195-f2b8-4ac2-b0b6-6bb73cb33afc_Name">
    <vt:lpwstr>Not Restricted</vt:lpwstr>
  </property>
  <property fmtid="{D5CDD505-2E9C-101B-9397-08002B2CF9AE}" pid="16" name="MSIP_Label_87867195-f2b8-4ac2-b0b6-6bb73cb33afc_SiteId">
    <vt:lpwstr>72f988bf-86f1-41af-91ab-2d7cd011db47</vt:lpwstr>
  </property>
  <property fmtid="{D5CDD505-2E9C-101B-9397-08002B2CF9AE}" pid="17" name="MSIP_Label_87867195-f2b8-4ac2-b0b6-6bb73cb33afc_ActionId">
    <vt:lpwstr>9942a4e6-ac4e-4ace-9fe2-0b1ceecd1d50</vt:lpwstr>
  </property>
  <property fmtid="{D5CDD505-2E9C-101B-9397-08002B2CF9AE}" pid="18" name="MSIP_Label_87867195-f2b8-4ac2-b0b6-6bb73cb33afc_ContentBits">
    <vt:lpwstr>0</vt:lpwstr>
  </property>
</Properties>
</file>